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2174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249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610635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249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1221273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249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831908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249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2442545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249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3053182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249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3663817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249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4274453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249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488509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249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3249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12700" cap="flat">
              <a:solidFill>
                <a:srgbClr val="FEFFFF"/>
              </a:solidFill>
              <a:prstDash val="solid"/>
              <a:round/>
            </a:ln>
          </a:top>
          <a:bottom>
            <a:ln w="127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rgbClr val="CAE3DE"/>
          </a:solidFill>
        </a:fill>
      </a:tcStyle>
    </a:wholeTbl>
    <a:band2H>
      <a:tcTxStyle b="def" i="def"/>
      <a:tcStyle>
        <a:tcBdr/>
        <a:fill>
          <a:solidFill>
            <a:srgbClr val="E6F1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EFFFF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12700" cap="flat">
              <a:solidFill>
                <a:srgbClr val="FEFFFF"/>
              </a:solidFill>
              <a:prstDash val="solid"/>
              <a:round/>
            </a:ln>
          </a:top>
          <a:bottom>
            <a:ln w="127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EFFFF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38100" cap="flat">
              <a:solidFill>
                <a:srgbClr val="FEFFFF"/>
              </a:solidFill>
              <a:prstDash val="solid"/>
              <a:round/>
            </a:ln>
          </a:top>
          <a:bottom>
            <a:ln w="127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EFFFF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12700" cap="flat">
              <a:solidFill>
                <a:srgbClr val="FEFFFF"/>
              </a:solidFill>
              <a:prstDash val="solid"/>
              <a:round/>
            </a:ln>
          </a:top>
          <a:bottom>
            <a:ln w="381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3249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12700" cap="flat">
              <a:solidFill>
                <a:srgbClr val="FEFFFF"/>
              </a:solidFill>
              <a:prstDash val="solid"/>
              <a:round/>
            </a:ln>
          </a:top>
          <a:bottom>
            <a:ln w="127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rgbClr val="FDE2CB"/>
          </a:solidFill>
        </a:fill>
      </a:tcStyle>
    </a:wholeTbl>
    <a:band2H>
      <a:tcTxStyle b="def" i="def"/>
      <a:tcStyle>
        <a:tcBdr/>
        <a:fill>
          <a:solidFill>
            <a:srgbClr val="FEF1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EFFFF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12700" cap="flat">
              <a:solidFill>
                <a:srgbClr val="FEFFFF"/>
              </a:solidFill>
              <a:prstDash val="solid"/>
              <a:round/>
            </a:ln>
          </a:top>
          <a:bottom>
            <a:ln w="127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EFFFF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38100" cap="flat">
              <a:solidFill>
                <a:srgbClr val="FEFFFF"/>
              </a:solidFill>
              <a:prstDash val="solid"/>
              <a:round/>
            </a:ln>
          </a:top>
          <a:bottom>
            <a:ln w="127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EFFFF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12700" cap="flat">
              <a:solidFill>
                <a:srgbClr val="FEFFFF"/>
              </a:solidFill>
              <a:prstDash val="solid"/>
              <a:round/>
            </a:ln>
          </a:top>
          <a:bottom>
            <a:ln w="381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3249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12700" cap="flat">
              <a:solidFill>
                <a:srgbClr val="FEFFFF"/>
              </a:solidFill>
              <a:prstDash val="solid"/>
              <a:round/>
            </a:ln>
          </a:top>
          <a:bottom>
            <a:ln w="127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rgbClr val="F6F6F4"/>
          </a:solidFill>
        </a:fill>
      </a:tcStyle>
    </a:wholeTbl>
    <a:band2H>
      <a:tcTxStyle b="def" i="def"/>
      <a:tcStyle>
        <a:tcBdr/>
        <a:fill>
          <a:solidFill>
            <a:srgbClr val="FAFB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EFFFF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12700" cap="flat">
              <a:solidFill>
                <a:srgbClr val="FEFFFF"/>
              </a:solidFill>
              <a:prstDash val="solid"/>
              <a:round/>
            </a:ln>
          </a:top>
          <a:bottom>
            <a:ln w="127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EFFFF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38100" cap="flat">
              <a:solidFill>
                <a:srgbClr val="FEFFFF"/>
              </a:solidFill>
              <a:prstDash val="solid"/>
              <a:round/>
            </a:ln>
          </a:top>
          <a:bottom>
            <a:ln w="127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EFFFF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12700" cap="flat">
              <a:solidFill>
                <a:srgbClr val="FEFFFF"/>
              </a:solidFill>
              <a:prstDash val="solid"/>
              <a:round/>
            </a:ln>
          </a:top>
          <a:bottom>
            <a:ln w="381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324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8"/>
          </a:solidFill>
        </a:fill>
      </a:tcStyle>
    </a:wholeTbl>
    <a:band2H>
      <a:tcTxStyle b="def" i="def"/>
      <a:tcStyle>
        <a:tcBdr/>
        <a:fill>
          <a:solidFill>
            <a:srgbClr val="FE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E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324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249"/>
              </a:solidFill>
              <a:prstDash val="solid"/>
              <a:round/>
            </a:ln>
          </a:top>
          <a:bottom>
            <a:ln w="25400" cap="flat">
              <a:solidFill>
                <a:srgbClr val="00324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E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249"/>
              </a:solidFill>
              <a:prstDash val="solid"/>
              <a:round/>
            </a:ln>
          </a:top>
          <a:bottom>
            <a:ln w="25400" cap="flat">
              <a:solidFill>
                <a:srgbClr val="00324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3249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12700" cap="flat">
              <a:solidFill>
                <a:srgbClr val="FEFFFF"/>
              </a:solidFill>
              <a:prstDash val="solid"/>
              <a:round/>
            </a:ln>
          </a:top>
          <a:bottom>
            <a:ln w="127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rgbClr val="CACCCE"/>
          </a:solidFill>
        </a:fill>
      </a:tcStyle>
    </a:wholeTbl>
    <a:band2H>
      <a:tcTxStyle b="def" i="def"/>
      <a:tcStyle>
        <a:tcBdr/>
        <a:fill>
          <a:solidFill>
            <a:srgbClr val="E6E7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EFFFF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12700" cap="flat">
              <a:solidFill>
                <a:srgbClr val="FEFFFF"/>
              </a:solidFill>
              <a:prstDash val="solid"/>
              <a:round/>
            </a:ln>
          </a:top>
          <a:bottom>
            <a:ln w="127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rgbClr val="003249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EFFFF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38100" cap="flat">
              <a:solidFill>
                <a:srgbClr val="FEFFFF"/>
              </a:solidFill>
              <a:prstDash val="solid"/>
              <a:round/>
            </a:ln>
          </a:top>
          <a:bottom>
            <a:ln w="127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rgbClr val="003249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EFFFF"/>
      </a:tcTxStyle>
      <a:tcStyle>
        <a:tcBdr>
          <a:left>
            <a:ln w="12700" cap="flat">
              <a:solidFill>
                <a:srgbClr val="FEFFFF"/>
              </a:solidFill>
              <a:prstDash val="solid"/>
              <a:round/>
            </a:ln>
          </a:left>
          <a:right>
            <a:ln w="12700" cap="flat">
              <a:solidFill>
                <a:srgbClr val="FEFFFF"/>
              </a:solidFill>
              <a:prstDash val="solid"/>
              <a:round/>
            </a:ln>
          </a:right>
          <a:top>
            <a:ln w="12700" cap="flat">
              <a:solidFill>
                <a:srgbClr val="FEFFFF"/>
              </a:solidFill>
              <a:prstDash val="solid"/>
              <a:round/>
            </a:ln>
          </a:top>
          <a:bottom>
            <a:ln w="38100" cap="flat">
              <a:solidFill>
                <a:srgbClr val="FEFFFF"/>
              </a:solidFill>
              <a:prstDash val="solid"/>
              <a:round/>
            </a:ln>
          </a:bottom>
          <a:insideH>
            <a:ln w="12700" cap="flat">
              <a:solidFill>
                <a:srgbClr val="FEFFFF"/>
              </a:solidFill>
              <a:prstDash val="solid"/>
              <a:round/>
            </a:ln>
          </a:insideH>
          <a:insideV>
            <a:ln w="12700" cap="flat">
              <a:solidFill>
                <a:srgbClr val="FEFFFF"/>
              </a:solidFill>
              <a:prstDash val="solid"/>
              <a:round/>
            </a:ln>
          </a:insideV>
        </a:tcBdr>
        <a:fill>
          <a:solidFill>
            <a:srgbClr val="00324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3249"/>
      </a:tcTxStyle>
      <a:tcStyle>
        <a:tcBdr>
          <a:left>
            <a:ln w="12700" cap="flat">
              <a:solidFill>
                <a:srgbClr val="003249"/>
              </a:solidFill>
              <a:prstDash val="solid"/>
              <a:round/>
            </a:ln>
          </a:left>
          <a:right>
            <a:ln w="12700" cap="flat">
              <a:solidFill>
                <a:srgbClr val="003249"/>
              </a:solidFill>
              <a:prstDash val="solid"/>
              <a:round/>
            </a:ln>
          </a:right>
          <a:top>
            <a:ln w="12700" cap="flat">
              <a:solidFill>
                <a:srgbClr val="003249"/>
              </a:solidFill>
              <a:prstDash val="solid"/>
              <a:round/>
            </a:ln>
          </a:top>
          <a:bottom>
            <a:ln w="12700" cap="flat">
              <a:solidFill>
                <a:srgbClr val="003249"/>
              </a:solidFill>
              <a:prstDash val="solid"/>
              <a:round/>
            </a:ln>
          </a:bottom>
          <a:insideH>
            <a:ln w="12700" cap="flat">
              <a:solidFill>
                <a:srgbClr val="003249"/>
              </a:solidFill>
              <a:prstDash val="solid"/>
              <a:round/>
            </a:ln>
          </a:insideH>
          <a:insideV>
            <a:ln w="12700" cap="flat">
              <a:solidFill>
                <a:srgbClr val="003249"/>
              </a:solidFill>
              <a:prstDash val="solid"/>
              <a:round/>
            </a:ln>
          </a:insideV>
        </a:tcBdr>
        <a:fill>
          <a:solidFill>
            <a:srgbClr val="003249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3249"/>
      </a:tcTxStyle>
      <a:tcStyle>
        <a:tcBdr>
          <a:left>
            <a:ln w="12700" cap="flat">
              <a:solidFill>
                <a:srgbClr val="003249"/>
              </a:solidFill>
              <a:prstDash val="solid"/>
              <a:round/>
            </a:ln>
          </a:left>
          <a:right>
            <a:ln w="12700" cap="flat">
              <a:solidFill>
                <a:srgbClr val="003249"/>
              </a:solidFill>
              <a:prstDash val="solid"/>
              <a:round/>
            </a:ln>
          </a:right>
          <a:top>
            <a:ln w="12700" cap="flat">
              <a:solidFill>
                <a:srgbClr val="003249"/>
              </a:solidFill>
              <a:prstDash val="solid"/>
              <a:round/>
            </a:ln>
          </a:top>
          <a:bottom>
            <a:ln w="12700" cap="flat">
              <a:solidFill>
                <a:srgbClr val="003249"/>
              </a:solidFill>
              <a:prstDash val="solid"/>
              <a:round/>
            </a:ln>
          </a:bottom>
          <a:insideH>
            <a:ln w="12700" cap="flat">
              <a:solidFill>
                <a:srgbClr val="003249"/>
              </a:solidFill>
              <a:prstDash val="solid"/>
              <a:round/>
            </a:ln>
          </a:insideH>
          <a:insideV>
            <a:ln w="12700" cap="flat">
              <a:solidFill>
                <a:srgbClr val="003249"/>
              </a:solidFill>
              <a:prstDash val="solid"/>
              <a:round/>
            </a:ln>
          </a:insideV>
        </a:tcBdr>
        <a:fill>
          <a:solidFill>
            <a:srgbClr val="003249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3249"/>
      </a:tcTxStyle>
      <a:tcStyle>
        <a:tcBdr>
          <a:left>
            <a:ln w="12700" cap="flat">
              <a:solidFill>
                <a:srgbClr val="003249"/>
              </a:solidFill>
              <a:prstDash val="solid"/>
              <a:round/>
            </a:ln>
          </a:left>
          <a:right>
            <a:ln w="12700" cap="flat">
              <a:solidFill>
                <a:srgbClr val="003249"/>
              </a:solidFill>
              <a:prstDash val="solid"/>
              <a:round/>
            </a:ln>
          </a:right>
          <a:top>
            <a:ln w="50800" cap="flat">
              <a:solidFill>
                <a:srgbClr val="003249"/>
              </a:solidFill>
              <a:prstDash val="solid"/>
              <a:round/>
            </a:ln>
          </a:top>
          <a:bottom>
            <a:ln w="12700" cap="flat">
              <a:solidFill>
                <a:srgbClr val="003249"/>
              </a:solidFill>
              <a:prstDash val="solid"/>
              <a:round/>
            </a:ln>
          </a:bottom>
          <a:insideH>
            <a:ln w="12700" cap="flat">
              <a:solidFill>
                <a:srgbClr val="003249"/>
              </a:solidFill>
              <a:prstDash val="solid"/>
              <a:round/>
            </a:ln>
          </a:insideH>
          <a:insideV>
            <a:ln w="12700" cap="flat">
              <a:solidFill>
                <a:srgbClr val="00324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3249"/>
      </a:tcTxStyle>
      <a:tcStyle>
        <a:tcBdr>
          <a:left>
            <a:ln w="12700" cap="flat">
              <a:solidFill>
                <a:srgbClr val="003249"/>
              </a:solidFill>
              <a:prstDash val="solid"/>
              <a:round/>
            </a:ln>
          </a:left>
          <a:right>
            <a:ln w="12700" cap="flat">
              <a:solidFill>
                <a:srgbClr val="003249"/>
              </a:solidFill>
              <a:prstDash val="solid"/>
              <a:round/>
            </a:ln>
          </a:right>
          <a:top>
            <a:ln w="12700" cap="flat">
              <a:solidFill>
                <a:srgbClr val="003249"/>
              </a:solidFill>
              <a:prstDash val="solid"/>
              <a:round/>
            </a:ln>
          </a:top>
          <a:bottom>
            <a:ln w="25400" cap="flat">
              <a:solidFill>
                <a:srgbClr val="003249"/>
              </a:solidFill>
              <a:prstDash val="solid"/>
              <a:round/>
            </a:ln>
          </a:bottom>
          <a:insideH>
            <a:ln w="12700" cap="flat">
              <a:solidFill>
                <a:srgbClr val="003249"/>
              </a:solidFill>
              <a:prstDash val="solid"/>
              <a:round/>
            </a:ln>
          </a:insideH>
          <a:insideV>
            <a:ln w="12700" cap="flat">
              <a:solidFill>
                <a:srgbClr val="003249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500"/>
      </a:spcBef>
      <a:defRPr sz="1600">
        <a:latin typeface="+mj-lt"/>
        <a:ea typeface="+mj-ea"/>
        <a:cs typeface="+mj-cs"/>
        <a:sym typeface="Calibri"/>
      </a:defRPr>
    </a:lvl1pPr>
    <a:lvl2pPr indent="228600" latinLnBrk="0">
      <a:spcBef>
        <a:spcPts val="500"/>
      </a:spcBef>
      <a:defRPr sz="1600">
        <a:latin typeface="+mj-lt"/>
        <a:ea typeface="+mj-ea"/>
        <a:cs typeface="+mj-cs"/>
        <a:sym typeface="Calibri"/>
      </a:defRPr>
    </a:lvl2pPr>
    <a:lvl3pPr indent="457200" latinLnBrk="0">
      <a:spcBef>
        <a:spcPts val="500"/>
      </a:spcBef>
      <a:defRPr sz="1600">
        <a:latin typeface="+mj-lt"/>
        <a:ea typeface="+mj-ea"/>
        <a:cs typeface="+mj-cs"/>
        <a:sym typeface="Calibri"/>
      </a:defRPr>
    </a:lvl3pPr>
    <a:lvl4pPr indent="685800" latinLnBrk="0">
      <a:spcBef>
        <a:spcPts val="500"/>
      </a:spcBef>
      <a:defRPr sz="1600">
        <a:latin typeface="+mj-lt"/>
        <a:ea typeface="+mj-ea"/>
        <a:cs typeface="+mj-cs"/>
        <a:sym typeface="Calibri"/>
      </a:defRPr>
    </a:lvl4pPr>
    <a:lvl5pPr indent="914400" latinLnBrk="0">
      <a:spcBef>
        <a:spcPts val="500"/>
      </a:spcBef>
      <a:defRPr sz="1600">
        <a:latin typeface="+mj-lt"/>
        <a:ea typeface="+mj-ea"/>
        <a:cs typeface="+mj-cs"/>
        <a:sym typeface="Calibri"/>
      </a:defRPr>
    </a:lvl5pPr>
    <a:lvl6pPr indent="1143000" latinLnBrk="0">
      <a:spcBef>
        <a:spcPts val="500"/>
      </a:spcBef>
      <a:defRPr sz="1600">
        <a:latin typeface="+mj-lt"/>
        <a:ea typeface="+mj-ea"/>
        <a:cs typeface="+mj-cs"/>
        <a:sym typeface="Calibri"/>
      </a:defRPr>
    </a:lvl6pPr>
    <a:lvl7pPr indent="1371600" latinLnBrk="0">
      <a:spcBef>
        <a:spcPts val="500"/>
      </a:spcBef>
      <a:defRPr sz="1600">
        <a:latin typeface="+mj-lt"/>
        <a:ea typeface="+mj-ea"/>
        <a:cs typeface="+mj-cs"/>
        <a:sym typeface="Calibri"/>
      </a:defRPr>
    </a:lvl7pPr>
    <a:lvl8pPr indent="1600200" latinLnBrk="0">
      <a:spcBef>
        <a:spcPts val="500"/>
      </a:spcBef>
      <a:defRPr sz="1600">
        <a:latin typeface="+mj-lt"/>
        <a:ea typeface="+mj-ea"/>
        <a:cs typeface="+mj-cs"/>
        <a:sym typeface="Calibri"/>
      </a:defRPr>
    </a:lvl8pPr>
    <a:lvl9pPr indent="1828800" latinLnBrk="0">
      <a:spcBef>
        <a:spcPts val="500"/>
      </a:spcBef>
      <a:defRPr sz="1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Authors and affiliations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Custom Layout">
    <p:bg>
      <p:bgPr>
        <a:solidFill>
          <a:srgbClr val="FE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225339" cy="1013049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 Box 38"/>
          <p:cNvSpPr txBox="1"/>
          <p:nvPr/>
        </p:nvSpPr>
        <p:spPr>
          <a:xfrm>
            <a:off x="221404" y="6248520"/>
            <a:ext cx="1270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400"/>
              </a:spcBef>
              <a:defRPr sz="800">
                <a:solidFill>
                  <a:srgbClr val="8197A6"/>
                </a:solid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2" name="Straight Connector 1"/>
          <p:cNvSpPr/>
          <p:nvPr/>
        </p:nvSpPr>
        <p:spPr>
          <a:xfrm>
            <a:off x="221435" y="6422971"/>
            <a:ext cx="11736000" cy="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" name="TextBox 4"/>
          <p:cNvSpPr txBox="1"/>
          <p:nvPr/>
        </p:nvSpPr>
        <p:spPr>
          <a:xfrm>
            <a:off x="219884" y="6504026"/>
            <a:ext cx="11471565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100">
                <a:solidFill>
                  <a:schemeClr val="accent1"/>
                </a:solidFill>
                <a:latin typeface="NotesEsa"/>
                <a:ea typeface="NotesEsa"/>
                <a:cs typeface="NotesEsa"/>
                <a:sym typeface="NotesEsa"/>
              </a:defRPr>
            </a:pPr>
            <a:r>
              <a:t>EarthCARE 2026 Science and Validation Workshop </a:t>
            </a:r>
            <a:r>
              <a:rPr b="0"/>
              <a:t>| 8 – 12 June 2026 | Rhodes House | Oxford, UK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xfrm>
            <a:off x="8229304" y="6500645"/>
            <a:ext cx="303362" cy="27940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5" name="Title Text"/>
          <p:cNvSpPr txBox="1"/>
          <p:nvPr>
            <p:ph type="title"/>
          </p:nvPr>
        </p:nvSpPr>
        <p:spPr>
          <a:xfrm>
            <a:off x="215999" y="270339"/>
            <a:ext cx="6969661" cy="56520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r>
              <a:t>Title Text</a:t>
            </a:r>
          </a:p>
        </p:txBody>
      </p:sp>
      <p:sp>
        <p:nvSpPr>
          <p:cNvPr id="26" name="Body Level One…"/>
          <p:cNvSpPr txBox="1"/>
          <p:nvPr>
            <p:ph type="body" idx="1"/>
          </p:nvPr>
        </p:nvSpPr>
        <p:spPr>
          <a:xfrm>
            <a:off x="215999" y="1105879"/>
            <a:ext cx="11764801" cy="523131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197A6"/>
                </a:solidFill>
              </a:defRPr>
            </a:lvl1pPr>
            <a:lvl2pPr>
              <a:defRPr sz="1800">
                <a:solidFill>
                  <a:srgbClr val="8197A6"/>
                </a:solidFill>
              </a:defRPr>
            </a:lvl2pPr>
            <a:lvl3pPr>
              <a:defRPr sz="1800">
                <a:solidFill>
                  <a:srgbClr val="8197A6"/>
                </a:solidFill>
              </a:defRPr>
            </a:lvl3pPr>
            <a:lvl4pPr>
              <a:defRPr sz="1800">
                <a:solidFill>
                  <a:srgbClr val="8197A6"/>
                </a:solidFill>
              </a:defRPr>
            </a:lvl4pPr>
            <a:lvl5pPr>
              <a:defRPr sz="1800">
                <a:solidFill>
                  <a:srgbClr val="8197A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47704" y="5900604"/>
            <a:ext cx="10627381" cy="381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Authors and affiliations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PRESENTATION TITLE"/>
          <p:cNvSpPr txBox="1"/>
          <p:nvPr>
            <p:ph type="title" hasCustomPrompt="1"/>
          </p:nvPr>
        </p:nvSpPr>
        <p:spPr>
          <a:xfrm>
            <a:off x="147704" y="4727931"/>
            <a:ext cx="7777097" cy="707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5905076" y="6172200"/>
            <a:ext cx="2850728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FE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FE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FE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FE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FE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4101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FE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88202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FE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2304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FE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1764059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FE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19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00" u="none">
          <a:solidFill>
            <a:srgbClr val="E6EAED"/>
          </a:solidFill>
          <a:uFillTx/>
          <a:latin typeface="Arial"/>
          <a:ea typeface="Arial"/>
          <a:cs typeface="Arial"/>
          <a:sym typeface="Arial"/>
        </a:defRPr>
      </a:lvl1pPr>
      <a:lvl2pPr marL="0" marR="0" indent="781326" algn="l" defTabSz="914400" rtl="0" latinLnBrk="0">
        <a:lnSpc>
          <a:spcPct val="119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00" u="none">
          <a:solidFill>
            <a:srgbClr val="E6EAED"/>
          </a:solidFill>
          <a:uFillTx/>
          <a:latin typeface="Arial"/>
          <a:ea typeface="Arial"/>
          <a:cs typeface="Arial"/>
          <a:sym typeface="Arial"/>
        </a:defRPr>
      </a:lvl2pPr>
      <a:lvl3pPr marL="0" marR="0" indent="1357770" algn="l" defTabSz="914400" rtl="0" latinLnBrk="0">
        <a:lnSpc>
          <a:spcPct val="119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00" u="none">
          <a:solidFill>
            <a:srgbClr val="E6EAED"/>
          </a:solidFill>
          <a:uFillTx/>
          <a:latin typeface="Arial"/>
          <a:ea typeface="Arial"/>
          <a:cs typeface="Arial"/>
          <a:sym typeface="Arial"/>
        </a:defRPr>
      </a:lvl3pPr>
      <a:lvl4pPr marL="0" marR="0" indent="1934216" algn="l" defTabSz="914400" rtl="0" latinLnBrk="0">
        <a:lnSpc>
          <a:spcPct val="119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00" u="none">
          <a:solidFill>
            <a:srgbClr val="E6EAED"/>
          </a:solidFill>
          <a:uFillTx/>
          <a:latin typeface="Arial"/>
          <a:ea typeface="Arial"/>
          <a:cs typeface="Arial"/>
          <a:sym typeface="Arial"/>
        </a:defRPr>
      </a:lvl4pPr>
      <a:lvl5pPr marL="0" marR="0" indent="2510661" algn="l" defTabSz="914400" rtl="0" latinLnBrk="0">
        <a:lnSpc>
          <a:spcPct val="119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00" u="none">
          <a:solidFill>
            <a:srgbClr val="E6EAED"/>
          </a:solidFill>
          <a:uFillTx/>
          <a:latin typeface="Arial"/>
          <a:ea typeface="Arial"/>
          <a:cs typeface="Arial"/>
          <a:sym typeface="Arial"/>
        </a:defRPr>
      </a:lvl5pPr>
      <a:lvl6pPr marL="3410516" marR="0" indent="-458165" algn="l" defTabSz="914400" rtl="0" latinLnBrk="0">
        <a:lnSpc>
          <a:spcPct val="119000"/>
        </a:lnSpc>
        <a:spcBef>
          <a:spcPts val="4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1700" u="none">
          <a:solidFill>
            <a:srgbClr val="E6EAED"/>
          </a:solidFill>
          <a:uFillTx/>
          <a:latin typeface="Arial"/>
          <a:ea typeface="Arial"/>
          <a:cs typeface="Arial"/>
          <a:sym typeface="Arial"/>
        </a:defRPr>
      </a:lvl6pPr>
      <a:lvl7pPr marL="3851531" marR="0" indent="-458165" algn="l" defTabSz="914400" rtl="0" latinLnBrk="0">
        <a:lnSpc>
          <a:spcPct val="119000"/>
        </a:lnSpc>
        <a:spcBef>
          <a:spcPts val="4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1700" u="none">
          <a:solidFill>
            <a:srgbClr val="E6EAED"/>
          </a:solidFill>
          <a:uFillTx/>
          <a:latin typeface="Arial"/>
          <a:ea typeface="Arial"/>
          <a:cs typeface="Arial"/>
          <a:sym typeface="Arial"/>
        </a:defRPr>
      </a:lvl7pPr>
      <a:lvl8pPr marL="4292546" marR="0" indent="-458165" algn="l" defTabSz="914400" rtl="0" latinLnBrk="0">
        <a:lnSpc>
          <a:spcPct val="119000"/>
        </a:lnSpc>
        <a:spcBef>
          <a:spcPts val="4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1700" u="none">
          <a:solidFill>
            <a:srgbClr val="E6EAED"/>
          </a:solidFill>
          <a:uFillTx/>
          <a:latin typeface="Arial"/>
          <a:ea typeface="Arial"/>
          <a:cs typeface="Arial"/>
          <a:sym typeface="Arial"/>
        </a:defRPr>
      </a:lvl8pPr>
      <a:lvl9pPr marL="4733561" marR="0" indent="-458165" algn="l" defTabSz="914400" rtl="0" latinLnBrk="0">
        <a:lnSpc>
          <a:spcPct val="119000"/>
        </a:lnSpc>
        <a:spcBef>
          <a:spcPts val="4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1700" u="none">
          <a:solidFill>
            <a:srgbClr val="E6EAED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610635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1221273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831908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2442545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3053182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3663817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4274453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488509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girtsou@noa.gr" TargetMode="External"/><Relationship Id="rId3" Type="http://schemas.openxmlformats.org/officeDocument/2006/relationships/hyperlink" Target="mailto:dkarkani@noa.gr" TargetMode="External"/><Relationship Id="rId4" Type="http://schemas.openxmlformats.org/officeDocument/2006/relationships/hyperlink" Target="mailto:ageorgakis@noa.gr" TargetMode="External"/><Relationship Id="rId5" Type="http://schemas.openxmlformats.org/officeDocument/2006/relationships/hyperlink" Target="mailto:giannopoulos@noa.gr" TargetMode="External"/><Relationship Id="rId6" Type="http://schemas.openxmlformats.org/officeDocument/2006/relationships/hyperlink" Target="mailto:atsekeri@noa.gr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6.jpeg"/><Relationship Id="rId10" Type="http://schemas.openxmlformats.org/officeDocument/2006/relationships/image" Target="../media/image7.png"/><Relationship Id="rId11" Type="http://schemas.openxmlformats.org/officeDocument/2006/relationships/image" Target="../media/image7.jpe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2501.02035" TargetMode="External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ubtitle 1"/>
          <p:cNvSpPr txBox="1"/>
          <p:nvPr>
            <p:ph type="subTitle" sz="quarter" idx="1"/>
          </p:nvPr>
        </p:nvSpPr>
        <p:spPr>
          <a:xfrm>
            <a:off x="147704" y="5691653"/>
            <a:ext cx="10784333" cy="590403"/>
          </a:xfrm>
          <a:prstGeom prst="rect">
            <a:avLst/>
          </a:prstGeom>
        </p:spPr>
        <p:txBody>
          <a:bodyPr/>
          <a:lstStyle/>
          <a:p>
            <a:pPr defTabSz="795527">
              <a:spcBef>
                <a:spcPts val="300"/>
              </a:spcBef>
              <a:defRPr sz="1479"/>
            </a:pPr>
            <a:r>
              <a:t>Stella Girtsou, Dimitra Karkani, Aggelos Georgakis, Giorgos Giannopoulos, Charalambos Kontoes, Alexandra Tsekeri</a:t>
            </a:r>
          </a:p>
          <a:p>
            <a:pPr algn="ctr" defTabSz="795527">
              <a:spcBef>
                <a:spcPts val="300"/>
              </a:spcBef>
              <a:defRPr b="1" sz="1479"/>
            </a:pPr>
            <a:r>
              <a:t>National Observatory of Athens</a:t>
            </a:r>
          </a:p>
        </p:txBody>
      </p:sp>
      <p:sp>
        <p:nvSpPr>
          <p:cNvPr id="36" name="Title 2"/>
          <p:cNvSpPr txBox="1"/>
          <p:nvPr>
            <p:ph type="ctrTitle"/>
          </p:nvPr>
        </p:nvSpPr>
        <p:spPr>
          <a:xfrm>
            <a:off x="147705" y="4727931"/>
            <a:ext cx="8064046" cy="707887"/>
          </a:xfrm>
          <a:prstGeom prst="rect">
            <a:avLst/>
          </a:prstGeom>
          <a:ln w="25400">
            <a:solidFill>
              <a:schemeClr val="accent1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/>
          <a:lstStyle>
            <a:lvl1pPr>
              <a:defRPr b="0" sz="1800">
                <a:solidFill>
                  <a:schemeClr val="accent6">
                    <a:lumOff val="5000"/>
                  </a:schemeClr>
                </a:solidFill>
              </a:defRPr>
            </a:lvl1pPr>
          </a:lstStyle>
          <a:p>
            <a:pPr/>
            <a:r>
              <a:t>Machine Learning Retrieval of Near-Real-Time 3D EarthCARE Scenes from MTG-FCI Observations</a:t>
            </a:r>
          </a:p>
        </p:txBody>
      </p:sp>
      <p:pic>
        <p:nvPicPr>
          <p:cNvPr id="37" name="Screenshot 2026-06-08 at 12.11.47 AM.png" descr="Screenshot 2026-06-08 at 12.11.4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40190" y="6114701"/>
            <a:ext cx="742017" cy="733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83" descr="Picture 83"/>
          <p:cNvPicPr>
            <a:picLocks noChangeAspect="1"/>
          </p:cNvPicPr>
          <p:nvPr/>
        </p:nvPicPr>
        <p:blipFill>
          <a:blip r:embed="rId3">
            <a:extLst/>
          </a:blip>
          <a:srcRect l="75016" t="0" r="0" b="0"/>
          <a:stretch>
            <a:fillRect/>
          </a:stretch>
        </p:blipFill>
        <p:spPr>
          <a:xfrm>
            <a:off x="10490187" y="6166591"/>
            <a:ext cx="739256" cy="762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icture 83" descr="Picture 83"/>
          <p:cNvPicPr>
            <a:picLocks noChangeAspect="1"/>
          </p:cNvPicPr>
          <p:nvPr/>
        </p:nvPicPr>
        <p:blipFill>
          <a:blip r:embed="rId3">
            <a:extLst/>
          </a:blip>
          <a:srcRect l="0" t="32439" r="84583" b="0"/>
          <a:stretch>
            <a:fillRect/>
          </a:stretch>
        </p:blipFill>
        <p:spPr>
          <a:xfrm>
            <a:off x="9817586" y="6230488"/>
            <a:ext cx="561975" cy="634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" grpId="1"/>
      <p:bldP build="whole" bldLvl="1" animBg="1" rev="0" advAuto="0" spid="3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5" name="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Results</a:t>
            </a:r>
          </a:p>
        </p:txBody>
      </p:sp>
      <p:pic>
        <p:nvPicPr>
          <p:cNvPr id="136" name="im331.png" descr="im33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53581"/>
            <a:ext cx="12217401" cy="2776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83" descr="Picture 83"/>
          <p:cNvPicPr>
            <a:picLocks noChangeAspect="1"/>
          </p:cNvPicPr>
          <p:nvPr/>
        </p:nvPicPr>
        <p:blipFill>
          <a:blip r:embed="rId3">
            <a:extLst/>
          </a:blip>
          <a:srcRect l="75016" t="0" r="0" b="0"/>
          <a:stretch>
            <a:fillRect/>
          </a:stretch>
        </p:blipFill>
        <p:spPr>
          <a:xfrm>
            <a:off x="11408617" y="6041574"/>
            <a:ext cx="739257" cy="762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83" descr="Picture 83"/>
          <p:cNvPicPr>
            <a:picLocks noChangeAspect="1"/>
          </p:cNvPicPr>
          <p:nvPr/>
        </p:nvPicPr>
        <p:blipFill>
          <a:blip r:embed="rId3">
            <a:extLst/>
          </a:blip>
          <a:srcRect l="0" t="32439" r="84583" b="0"/>
          <a:stretch>
            <a:fillRect/>
          </a:stretch>
        </p:blipFill>
        <p:spPr>
          <a:xfrm>
            <a:off x="10857931" y="6102127"/>
            <a:ext cx="561974" cy="634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1" name="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Results</a:t>
            </a:r>
          </a:p>
        </p:txBody>
      </p:sp>
      <p:pic>
        <p:nvPicPr>
          <p:cNvPr id="142" name="im329.png" descr="im3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03" y="2183986"/>
            <a:ext cx="11949864" cy="2716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83" descr="Picture 83"/>
          <p:cNvPicPr>
            <a:picLocks noChangeAspect="1"/>
          </p:cNvPicPr>
          <p:nvPr/>
        </p:nvPicPr>
        <p:blipFill>
          <a:blip r:embed="rId3">
            <a:extLst/>
          </a:blip>
          <a:srcRect l="75016" t="0" r="0" b="0"/>
          <a:stretch>
            <a:fillRect/>
          </a:stretch>
        </p:blipFill>
        <p:spPr>
          <a:xfrm>
            <a:off x="11408617" y="6041574"/>
            <a:ext cx="739257" cy="762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83" descr="Picture 83"/>
          <p:cNvPicPr>
            <a:picLocks noChangeAspect="1"/>
          </p:cNvPicPr>
          <p:nvPr/>
        </p:nvPicPr>
        <p:blipFill>
          <a:blip r:embed="rId3">
            <a:extLst/>
          </a:blip>
          <a:srcRect l="0" t="32439" r="84583" b="0"/>
          <a:stretch>
            <a:fillRect/>
          </a:stretch>
        </p:blipFill>
        <p:spPr>
          <a:xfrm>
            <a:off x="10857931" y="6102127"/>
            <a:ext cx="561974" cy="634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7" name="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Results</a:t>
            </a:r>
          </a:p>
        </p:txBody>
      </p:sp>
      <p:pic>
        <p:nvPicPr>
          <p:cNvPr id="148" name="im206.png" descr="im2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033" y="2316117"/>
            <a:ext cx="11911334" cy="2707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icture 83" descr="Picture 83"/>
          <p:cNvPicPr>
            <a:picLocks noChangeAspect="1"/>
          </p:cNvPicPr>
          <p:nvPr/>
        </p:nvPicPr>
        <p:blipFill>
          <a:blip r:embed="rId3">
            <a:extLst/>
          </a:blip>
          <a:srcRect l="75016" t="0" r="0" b="0"/>
          <a:stretch>
            <a:fillRect/>
          </a:stretch>
        </p:blipFill>
        <p:spPr>
          <a:xfrm>
            <a:off x="11408617" y="6041574"/>
            <a:ext cx="739257" cy="762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83" descr="Picture 83"/>
          <p:cNvPicPr>
            <a:picLocks noChangeAspect="1"/>
          </p:cNvPicPr>
          <p:nvPr/>
        </p:nvPicPr>
        <p:blipFill>
          <a:blip r:embed="rId3">
            <a:extLst/>
          </a:blip>
          <a:srcRect l="0" t="32439" r="84583" b="0"/>
          <a:stretch>
            <a:fillRect/>
          </a:stretch>
        </p:blipFill>
        <p:spPr>
          <a:xfrm>
            <a:off x="10857931" y="6102127"/>
            <a:ext cx="561974" cy="634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3" name="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Results</a:t>
            </a:r>
          </a:p>
        </p:txBody>
      </p:sp>
      <p:pic>
        <p:nvPicPr>
          <p:cNvPr id="154" name="im238.png" descr="im2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265" y="2281334"/>
            <a:ext cx="12217401" cy="2776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ture 83" descr="Picture 83"/>
          <p:cNvPicPr>
            <a:picLocks noChangeAspect="1"/>
          </p:cNvPicPr>
          <p:nvPr/>
        </p:nvPicPr>
        <p:blipFill>
          <a:blip r:embed="rId3">
            <a:extLst/>
          </a:blip>
          <a:srcRect l="75016" t="0" r="0" b="0"/>
          <a:stretch>
            <a:fillRect/>
          </a:stretch>
        </p:blipFill>
        <p:spPr>
          <a:xfrm>
            <a:off x="11408617" y="6041574"/>
            <a:ext cx="739257" cy="762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83" descr="Picture 83"/>
          <p:cNvPicPr>
            <a:picLocks noChangeAspect="1"/>
          </p:cNvPicPr>
          <p:nvPr/>
        </p:nvPicPr>
        <p:blipFill>
          <a:blip r:embed="rId3">
            <a:extLst/>
          </a:blip>
          <a:srcRect l="0" t="32439" r="84583" b="0"/>
          <a:stretch>
            <a:fillRect/>
          </a:stretch>
        </p:blipFill>
        <p:spPr>
          <a:xfrm>
            <a:off x="10857931" y="6102127"/>
            <a:ext cx="561974" cy="634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9" name="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Results</a:t>
            </a:r>
          </a:p>
        </p:txBody>
      </p:sp>
      <p:pic>
        <p:nvPicPr>
          <p:cNvPr id="160" name="im154.png" descr="im1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265" y="2370088"/>
            <a:ext cx="12217401" cy="2776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83" descr="Picture 83"/>
          <p:cNvPicPr>
            <a:picLocks noChangeAspect="1"/>
          </p:cNvPicPr>
          <p:nvPr/>
        </p:nvPicPr>
        <p:blipFill>
          <a:blip r:embed="rId3">
            <a:extLst/>
          </a:blip>
          <a:srcRect l="75016" t="0" r="0" b="0"/>
          <a:stretch>
            <a:fillRect/>
          </a:stretch>
        </p:blipFill>
        <p:spPr>
          <a:xfrm>
            <a:off x="11408617" y="6041574"/>
            <a:ext cx="739257" cy="762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83" descr="Picture 83"/>
          <p:cNvPicPr>
            <a:picLocks noChangeAspect="1"/>
          </p:cNvPicPr>
          <p:nvPr/>
        </p:nvPicPr>
        <p:blipFill>
          <a:blip r:embed="rId3">
            <a:extLst/>
          </a:blip>
          <a:srcRect l="0" t="32439" r="84583" b="0"/>
          <a:stretch>
            <a:fillRect/>
          </a:stretch>
        </p:blipFill>
        <p:spPr>
          <a:xfrm>
            <a:off x="10857931" y="6102127"/>
            <a:ext cx="561974" cy="634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5" name="Results - 3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Results - 3D</a:t>
            </a:r>
          </a:p>
        </p:txBody>
      </p:sp>
      <p:pic>
        <p:nvPicPr>
          <p:cNvPr id="166" name="Picture 83" descr="Picture 83"/>
          <p:cNvPicPr>
            <a:picLocks noChangeAspect="1"/>
          </p:cNvPicPr>
          <p:nvPr/>
        </p:nvPicPr>
        <p:blipFill>
          <a:blip r:embed="rId2">
            <a:extLst/>
          </a:blip>
          <a:srcRect l="75016" t="0" r="0" b="0"/>
          <a:stretch>
            <a:fillRect/>
          </a:stretch>
        </p:blipFill>
        <p:spPr>
          <a:xfrm>
            <a:off x="11408617" y="6041574"/>
            <a:ext cx="739257" cy="762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icture 83" descr="Picture 83"/>
          <p:cNvPicPr>
            <a:picLocks noChangeAspect="1"/>
          </p:cNvPicPr>
          <p:nvPr/>
        </p:nvPicPr>
        <p:blipFill>
          <a:blip r:embed="rId2">
            <a:extLst/>
          </a:blip>
          <a:srcRect l="0" t="32439" r="84583" b="0"/>
          <a:stretch>
            <a:fillRect/>
          </a:stretch>
        </p:blipFill>
        <p:spPr>
          <a:xfrm>
            <a:off x="10857931" y="6102127"/>
            <a:ext cx="561974" cy="634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rcRect l="0" t="5476" r="47834" b="8438"/>
          <a:stretch>
            <a:fillRect/>
          </a:stretch>
        </p:blipFill>
        <p:spPr>
          <a:xfrm>
            <a:off x="-388488" y="1233292"/>
            <a:ext cx="6373234" cy="4886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Screenshot 2026-06-08 at 10.02.36 AM.png" descr="Screenshot 2026-06-08 at 10.02.36 AM.png"/>
          <p:cNvPicPr>
            <a:picLocks noChangeAspect="1"/>
          </p:cNvPicPr>
          <p:nvPr/>
        </p:nvPicPr>
        <p:blipFill>
          <a:blip r:embed="rId4">
            <a:extLst/>
          </a:blip>
          <a:srcRect l="9410" t="0" r="0" b="0"/>
          <a:stretch>
            <a:fillRect/>
          </a:stretch>
        </p:blipFill>
        <p:spPr>
          <a:xfrm>
            <a:off x="5854250" y="1371720"/>
            <a:ext cx="6488737" cy="500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2" name="Key insigh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insights</a:t>
            </a:r>
          </a:p>
        </p:txBody>
      </p:sp>
      <p:sp>
        <p:nvSpPr>
          <p:cNvPr id="173" name="Accurate prediction of cloud and aerosol vertical structure"/>
          <p:cNvSpPr/>
          <p:nvPr/>
        </p:nvSpPr>
        <p:spPr>
          <a:xfrm>
            <a:off x="1325835" y="3015604"/>
            <a:ext cx="9565730" cy="510541"/>
          </a:xfrm>
          <a:prstGeom prst="rect">
            <a:avLst/>
          </a:prstGeom>
          <a:solidFill>
            <a:srgbClr val="FEFFFF"/>
          </a:solidFill>
          <a:ln w="25400">
            <a:solidFill>
              <a:schemeClr val="accent4">
                <a:satOff val="-25342"/>
                <a:lumOff val="14313"/>
              </a:schemeClr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19000"/>
              </a:lnSpc>
              <a:spcBef>
                <a:spcPts val="400"/>
              </a:spcBef>
              <a:defRPr>
                <a:solidFill>
                  <a:srgbClr val="8197A6"/>
                </a:solidFill>
              </a:defRPr>
            </a:lvl1pPr>
          </a:lstStyle>
          <a:p>
            <a:pPr/>
            <a:r>
              <a:t>Accurate prediction of cloud and aerosol vertical structure</a:t>
            </a:r>
          </a:p>
        </p:txBody>
      </p:sp>
      <p:sp>
        <p:nvSpPr>
          <p:cNvPr id="174" name="As we continue gathering data from EarthCARE we will explore multimodal schemas"/>
          <p:cNvSpPr/>
          <p:nvPr/>
        </p:nvSpPr>
        <p:spPr>
          <a:xfrm>
            <a:off x="1325835" y="3737087"/>
            <a:ext cx="9565730" cy="510541"/>
          </a:xfrm>
          <a:prstGeom prst="rect">
            <a:avLst/>
          </a:prstGeom>
          <a:solidFill>
            <a:srgbClr val="FEFFFF"/>
          </a:solidFill>
          <a:ln w="25400">
            <a:solidFill>
              <a:srgbClr val="B764C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19000"/>
              </a:lnSpc>
              <a:spcBef>
                <a:spcPts val="400"/>
              </a:spcBef>
              <a:defRPr>
                <a:solidFill>
                  <a:srgbClr val="8197A6"/>
                </a:solidFill>
              </a:defRPr>
            </a:lvl1pPr>
          </a:lstStyle>
          <a:p>
            <a:pPr/>
            <a:r>
              <a:t>As we continue gathering data from EarthCARE we will explore multimodal schemas</a:t>
            </a:r>
          </a:p>
        </p:txBody>
      </p:sp>
      <p:sp>
        <p:nvSpPr>
          <p:cNvPr id="175" name="Colocation quality is sensitive to temporal offset: 10 min → poor overlap; 3 min → improved results."/>
          <p:cNvSpPr/>
          <p:nvPr/>
        </p:nvSpPr>
        <p:spPr>
          <a:xfrm>
            <a:off x="1325835" y="4427831"/>
            <a:ext cx="9565730" cy="510541"/>
          </a:xfrm>
          <a:prstGeom prst="rect">
            <a:avLst/>
          </a:prstGeom>
          <a:solidFill>
            <a:srgbClr val="FE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19000"/>
              </a:lnSpc>
              <a:spcBef>
                <a:spcPts val="400"/>
              </a:spcBef>
              <a:defRPr>
                <a:solidFill>
                  <a:srgbClr val="8197A6"/>
                </a:solidFill>
              </a:defRPr>
            </a:lvl1pPr>
          </a:lstStyle>
          <a:p>
            <a:pPr/>
            <a:r>
              <a:t>Colocation quality is sensitive to temporal offset: 10 min → poor overlap; 3 min → improved results.</a:t>
            </a:r>
          </a:p>
        </p:txBody>
      </p:sp>
      <p:sp>
        <p:nvSpPr>
          <p:cNvPr id="176" name="Minority classes (ice, liquid cloud, supercooled liquid) are underrepresented → standard training fails; addressed via custom metrics, loss functions, and class weights."/>
          <p:cNvSpPr/>
          <p:nvPr/>
        </p:nvSpPr>
        <p:spPr>
          <a:xfrm>
            <a:off x="1325835" y="5118575"/>
            <a:ext cx="9565730" cy="676789"/>
          </a:xfrm>
          <a:prstGeom prst="rect">
            <a:avLst/>
          </a:prstGeom>
          <a:solidFill>
            <a:srgbClr val="FEFFFF"/>
          </a:solidFill>
          <a:ln w="25400">
            <a:solidFill>
              <a:schemeClr val="accent2">
                <a:lumOff val="12156"/>
              </a:schemeClr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19000"/>
              </a:lnSpc>
              <a:spcBef>
                <a:spcPts val="400"/>
              </a:spcBef>
              <a:defRPr>
                <a:solidFill>
                  <a:srgbClr val="8197A6"/>
                </a:solidFill>
              </a:defRPr>
            </a:lvl1pPr>
          </a:lstStyle>
          <a:p>
            <a:pPr/>
            <a:r>
              <a:t>Minority classes (ice, liquid cloud, supercooled liquid) are underrepresented → standard training fails; addressed via custom metrics, loss functions, and class weights.</a:t>
            </a:r>
          </a:p>
        </p:txBody>
      </p:sp>
      <p:sp>
        <p:nvSpPr>
          <p:cNvPr id="177" name="Strong detection of ice clouds, as well as tropospheric and stratospheric aerosols"/>
          <p:cNvSpPr/>
          <p:nvPr/>
        </p:nvSpPr>
        <p:spPr>
          <a:xfrm>
            <a:off x="1325835" y="2342130"/>
            <a:ext cx="9565730" cy="510541"/>
          </a:xfrm>
          <a:prstGeom prst="rect">
            <a:avLst/>
          </a:prstGeom>
          <a:solidFill>
            <a:srgbClr val="FEFFFF"/>
          </a:solidFill>
          <a:ln w="25400">
            <a:solidFill>
              <a:schemeClr val="accent3">
                <a:satOff val="-14050"/>
                <a:lumOff val="-10784"/>
              </a:schemeClr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19000"/>
              </a:lnSpc>
              <a:spcBef>
                <a:spcPts val="400"/>
              </a:spcBef>
              <a:defRPr>
                <a:solidFill>
                  <a:srgbClr val="8197A6"/>
                </a:solidFill>
              </a:defRPr>
            </a:lvl1pPr>
          </a:lstStyle>
          <a:p>
            <a:pPr/>
            <a:r>
              <a:t>Strong detection of ice clouds, as well as tropospheric and stratospheric aerosols</a:t>
            </a:r>
          </a:p>
        </p:txBody>
      </p:sp>
      <p:sp>
        <p:nvSpPr>
          <p:cNvPr id="178" name="Remarkable results given the input (only MTG)"/>
          <p:cNvSpPr/>
          <p:nvPr/>
        </p:nvSpPr>
        <p:spPr>
          <a:xfrm>
            <a:off x="1325835" y="1650053"/>
            <a:ext cx="9565730" cy="510541"/>
          </a:xfrm>
          <a:prstGeom prst="rect">
            <a:avLst/>
          </a:prstGeom>
          <a:solidFill>
            <a:srgbClr val="FE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119000"/>
              </a:lnSpc>
              <a:spcBef>
                <a:spcPts val="400"/>
              </a:spcBef>
              <a:defRPr>
                <a:solidFill>
                  <a:srgbClr val="8197A6"/>
                </a:solidFill>
              </a:defRPr>
            </a:lvl1pPr>
          </a:lstStyle>
          <a:p>
            <a:pPr/>
            <a:r>
              <a:t>Remarkable results given the input (only MTG)</a:t>
            </a:r>
          </a:p>
        </p:txBody>
      </p:sp>
      <p:pic>
        <p:nvPicPr>
          <p:cNvPr id="179" name="Picture 83" descr="Picture 83"/>
          <p:cNvPicPr>
            <a:picLocks noChangeAspect="1"/>
          </p:cNvPicPr>
          <p:nvPr/>
        </p:nvPicPr>
        <p:blipFill>
          <a:blip r:embed="rId2">
            <a:extLst/>
          </a:blip>
          <a:srcRect l="75016" t="0" r="0" b="0"/>
          <a:stretch>
            <a:fillRect/>
          </a:stretch>
        </p:blipFill>
        <p:spPr>
          <a:xfrm>
            <a:off x="11408617" y="6041574"/>
            <a:ext cx="739257" cy="762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icture 83" descr="Picture 83"/>
          <p:cNvPicPr>
            <a:picLocks noChangeAspect="1"/>
          </p:cNvPicPr>
          <p:nvPr/>
        </p:nvPicPr>
        <p:blipFill>
          <a:blip r:embed="rId2">
            <a:extLst/>
          </a:blip>
          <a:srcRect l="0" t="32439" r="84583" b="0"/>
          <a:stretch>
            <a:fillRect/>
          </a:stretch>
        </p:blipFill>
        <p:spPr>
          <a:xfrm>
            <a:off x="10857931" y="6102127"/>
            <a:ext cx="561974" cy="634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3" name="Next ste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Next steps</a:t>
            </a:r>
          </a:p>
        </p:txBody>
      </p:sp>
      <p:sp>
        <p:nvSpPr>
          <p:cNvPr id="184" name="Work on 3D microphysical properties from 2D MTG observations"/>
          <p:cNvSpPr/>
          <p:nvPr/>
        </p:nvSpPr>
        <p:spPr>
          <a:xfrm>
            <a:off x="1325835" y="1724526"/>
            <a:ext cx="2843025" cy="1270001"/>
          </a:xfrm>
          <a:prstGeom prst="rect">
            <a:avLst/>
          </a:prstGeom>
          <a:solidFill>
            <a:srgbClr val="FE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lnSpc>
                <a:spcPct val="119000"/>
              </a:lnSpc>
              <a:spcBef>
                <a:spcPts val="400"/>
              </a:spcBef>
              <a:defRPr>
                <a:solidFill>
                  <a:srgbClr val="8197A6"/>
                </a:solidFill>
              </a:defRPr>
            </a:pPr>
            <a:r>
              <a:t>Work on 3D microphysical properties from 2D </a:t>
            </a:r>
            <a:r>
              <a:rPr b="1"/>
              <a:t>MTG</a:t>
            </a:r>
            <a:r>
              <a:t> observations</a:t>
            </a:r>
          </a:p>
        </p:txBody>
      </p:sp>
      <p:sp>
        <p:nvSpPr>
          <p:cNvPr id="185" name="3D EarthCARE products…"/>
          <p:cNvSpPr/>
          <p:nvPr/>
        </p:nvSpPr>
        <p:spPr>
          <a:xfrm>
            <a:off x="6810430" y="1645568"/>
            <a:ext cx="3141111" cy="1421682"/>
          </a:xfrm>
          <a:prstGeom prst="rect">
            <a:avLst/>
          </a:prstGeom>
          <a:solidFill>
            <a:srgbClr val="FEFFFF"/>
          </a:solidFill>
          <a:ln w="25400">
            <a:solidFill>
              <a:schemeClr val="accent2">
                <a:lumOff val="12156"/>
              </a:schemeClr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lnSpc>
                <a:spcPct val="119000"/>
              </a:lnSpc>
              <a:spcBef>
                <a:spcPts val="400"/>
              </a:spcBef>
              <a:defRPr>
                <a:solidFill>
                  <a:srgbClr val="8197A6"/>
                </a:solidFill>
              </a:defRPr>
            </a:pPr>
            <a:r>
              <a:t>3D </a:t>
            </a:r>
            <a:r>
              <a:rPr b="1"/>
              <a:t>EarthCARE</a:t>
            </a:r>
            <a:r>
              <a:t> products</a:t>
            </a:r>
          </a:p>
          <a:p>
            <a:pPr algn="ctr">
              <a:lnSpc>
                <a:spcPct val="119000"/>
              </a:lnSpc>
              <a:spcBef>
                <a:spcPts val="400"/>
              </a:spcBef>
              <a:defRPr>
                <a:solidFill>
                  <a:srgbClr val="8197A6"/>
                </a:solidFill>
              </a:defRPr>
            </a:pPr>
            <a:r>
              <a:t>Having input from MSI, ATLID and CPR will boost the predictions </a:t>
            </a:r>
          </a:p>
        </p:txBody>
      </p:sp>
      <p:sp>
        <p:nvSpPr>
          <p:cNvPr id="186" name="Evaluate our predictions with how well each scene reproduce the radiation in the TOA"/>
          <p:cNvSpPr/>
          <p:nvPr/>
        </p:nvSpPr>
        <p:spPr>
          <a:xfrm>
            <a:off x="2684224" y="3718704"/>
            <a:ext cx="3141111" cy="1421683"/>
          </a:xfrm>
          <a:prstGeom prst="rect">
            <a:avLst/>
          </a:prstGeom>
          <a:solidFill>
            <a:srgbClr val="FE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lnSpc>
                <a:spcPct val="119000"/>
              </a:lnSpc>
              <a:spcBef>
                <a:spcPts val="400"/>
              </a:spcBef>
              <a:defRPr>
                <a:solidFill>
                  <a:srgbClr val="8197A6"/>
                </a:solidFill>
              </a:defRPr>
            </a:pPr>
            <a:r>
              <a:rPr b="1"/>
              <a:t>Evaluate</a:t>
            </a:r>
            <a:r>
              <a:t> our predictions with how well each scene reproduce the </a:t>
            </a:r>
            <a:r>
              <a:rPr b="1"/>
              <a:t>radiation</a:t>
            </a:r>
            <a:r>
              <a:t> in the TOA</a:t>
            </a:r>
          </a:p>
        </p:txBody>
      </p:sp>
      <p:sp>
        <p:nvSpPr>
          <p:cNvPr id="187" name="Evaluate our predictions with ground based cloudnet and aircraft percussion data"/>
          <p:cNvSpPr/>
          <p:nvPr/>
        </p:nvSpPr>
        <p:spPr>
          <a:xfrm>
            <a:off x="6986072" y="4475183"/>
            <a:ext cx="3141111" cy="1421683"/>
          </a:xfrm>
          <a:prstGeom prst="rect">
            <a:avLst/>
          </a:prstGeom>
          <a:solidFill>
            <a:srgbClr val="FEFFFF"/>
          </a:solidFill>
          <a:ln w="25400">
            <a:solidFill>
              <a:schemeClr val="accent4">
                <a:satOff val="-25342"/>
                <a:lumOff val="14313"/>
              </a:schemeClr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lnSpc>
                <a:spcPct val="119000"/>
              </a:lnSpc>
              <a:spcBef>
                <a:spcPts val="400"/>
              </a:spcBef>
              <a:defRPr>
                <a:solidFill>
                  <a:srgbClr val="8197A6"/>
                </a:solidFill>
              </a:defRPr>
            </a:pPr>
            <a:r>
              <a:rPr b="1"/>
              <a:t>Evaluate</a:t>
            </a:r>
            <a:r>
              <a:t> our predictions with </a:t>
            </a:r>
            <a:r>
              <a:rPr b="1"/>
              <a:t>ground based</a:t>
            </a:r>
            <a:r>
              <a:t> cloudnet and aircraft percussion data</a:t>
            </a:r>
          </a:p>
        </p:txBody>
      </p:sp>
      <p:pic>
        <p:nvPicPr>
          <p:cNvPr id="188" name="Picture 83" descr="Picture 83"/>
          <p:cNvPicPr>
            <a:picLocks noChangeAspect="1"/>
          </p:cNvPicPr>
          <p:nvPr/>
        </p:nvPicPr>
        <p:blipFill>
          <a:blip r:embed="rId2">
            <a:extLst/>
          </a:blip>
          <a:srcRect l="75016" t="0" r="0" b="0"/>
          <a:stretch>
            <a:fillRect/>
          </a:stretch>
        </p:blipFill>
        <p:spPr>
          <a:xfrm>
            <a:off x="11408617" y="6041574"/>
            <a:ext cx="739257" cy="762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83" descr="Picture 83"/>
          <p:cNvPicPr>
            <a:picLocks noChangeAspect="1"/>
          </p:cNvPicPr>
          <p:nvPr/>
        </p:nvPicPr>
        <p:blipFill>
          <a:blip r:embed="rId2">
            <a:extLst/>
          </a:blip>
          <a:srcRect l="0" t="32439" r="84583" b="0"/>
          <a:stretch>
            <a:fillRect/>
          </a:stretch>
        </p:blipFill>
        <p:spPr>
          <a:xfrm>
            <a:off x="10857931" y="6102127"/>
            <a:ext cx="561974" cy="634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2" name="Next presen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Next presentations </a:t>
            </a:r>
          </a:p>
        </p:txBody>
      </p:sp>
      <p:pic>
        <p:nvPicPr>
          <p:cNvPr id="193" name="Screenshot 2026-06-07 at 8.18.42 PM.png" descr="Screenshot 2026-06-07 at 8.18.42 PM.png"/>
          <p:cNvPicPr>
            <a:picLocks noChangeAspect="1"/>
          </p:cNvPicPr>
          <p:nvPr/>
        </p:nvPicPr>
        <p:blipFill>
          <a:blip r:embed="rId2">
            <a:extLst/>
          </a:blip>
          <a:srcRect l="0" t="0" r="13010" b="0"/>
          <a:stretch>
            <a:fillRect/>
          </a:stretch>
        </p:blipFill>
        <p:spPr>
          <a:xfrm>
            <a:off x="775477" y="2009931"/>
            <a:ext cx="10627840" cy="1044693"/>
          </a:xfrm>
          <a:prstGeom prst="rect">
            <a:avLst/>
          </a:prstGeom>
          <a:ln w="12700">
            <a:solidFill>
              <a:srgbClr val="45A999"/>
            </a:solidFill>
            <a:miter/>
          </a:ln>
        </p:spPr>
      </p:pic>
      <p:sp>
        <p:nvSpPr>
          <p:cNvPr id="194" name="Day 3: Wednesday 10 June 2026"/>
          <p:cNvSpPr txBox="1"/>
          <p:nvPr/>
        </p:nvSpPr>
        <p:spPr>
          <a:xfrm>
            <a:off x="784017" y="1339151"/>
            <a:ext cx="3435676" cy="338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712">
                <a:solidFill>
                  <a:srgbClr val="000000"/>
                </a:solidFill>
              </a:defRPr>
            </a:lvl1pPr>
          </a:lstStyle>
          <a:p>
            <a:pPr/>
            <a:r>
              <a:t>Day 3: Wednesday 10 June 2026</a:t>
            </a:r>
          </a:p>
        </p:txBody>
      </p:sp>
      <p:pic>
        <p:nvPicPr>
          <p:cNvPr id="195" name="Screenshot 2026-06-07 at 8.23.25 PM.png" descr="Screenshot 2026-06-07 at 8.23.25 PM.png"/>
          <p:cNvPicPr>
            <a:picLocks noChangeAspect="1"/>
          </p:cNvPicPr>
          <p:nvPr/>
        </p:nvPicPr>
        <p:blipFill>
          <a:blip r:embed="rId3">
            <a:extLst/>
          </a:blip>
          <a:srcRect l="0" t="0" r="3230" b="0"/>
          <a:stretch>
            <a:fillRect/>
          </a:stretch>
        </p:blipFill>
        <p:spPr>
          <a:xfrm>
            <a:off x="170539" y="3873599"/>
            <a:ext cx="11461084" cy="471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Screenshot 2026-06-07 at 8.24.37 PM.png" descr="Screenshot 2026-06-07 at 8.24.37 PM.png"/>
          <p:cNvPicPr>
            <a:picLocks noChangeAspect="1"/>
          </p:cNvPicPr>
          <p:nvPr/>
        </p:nvPicPr>
        <p:blipFill>
          <a:blip r:embed="rId4">
            <a:extLst/>
          </a:blip>
          <a:srcRect l="0" t="0" r="2344" b="0"/>
          <a:stretch>
            <a:fillRect/>
          </a:stretch>
        </p:blipFill>
        <p:spPr>
          <a:xfrm>
            <a:off x="225188" y="4745968"/>
            <a:ext cx="11460875" cy="448103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Posters"/>
          <p:cNvSpPr txBox="1"/>
          <p:nvPr/>
        </p:nvSpPr>
        <p:spPr>
          <a:xfrm>
            <a:off x="408571" y="3386960"/>
            <a:ext cx="901751" cy="338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712">
                <a:solidFill>
                  <a:srgbClr val="000000"/>
                </a:solidFill>
              </a:defRPr>
            </a:lvl1pPr>
          </a:lstStyle>
          <a:p>
            <a:pPr/>
            <a:r>
              <a:t>Posters</a:t>
            </a:r>
          </a:p>
        </p:txBody>
      </p:sp>
      <p:pic>
        <p:nvPicPr>
          <p:cNvPr id="198" name="Picture 83" descr="Picture 83"/>
          <p:cNvPicPr>
            <a:picLocks noChangeAspect="1"/>
          </p:cNvPicPr>
          <p:nvPr/>
        </p:nvPicPr>
        <p:blipFill>
          <a:blip r:embed="rId5">
            <a:extLst/>
          </a:blip>
          <a:srcRect l="75016" t="0" r="0" b="0"/>
          <a:stretch>
            <a:fillRect/>
          </a:stretch>
        </p:blipFill>
        <p:spPr>
          <a:xfrm>
            <a:off x="11408617" y="6041574"/>
            <a:ext cx="739257" cy="762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83" descr="Picture 83"/>
          <p:cNvPicPr>
            <a:picLocks noChangeAspect="1"/>
          </p:cNvPicPr>
          <p:nvPr/>
        </p:nvPicPr>
        <p:blipFill>
          <a:blip r:embed="rId5">
            <a:extLst/>
          </a:blip>
          <a:srcRect l="0" t="32439" r="84583" b="0"/>
          <a:stretch>
            <a:fillRect/>
          </a:stretch>
        </p:blipFill>
        <p:spPr>
          <a:xfrm>
            <a:off x="10857931" y="6102127"/>
            <a:ext cx="561974" cy="634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2" name="Thank you!"/>
          <p:cNvSpPr txBox="1"/>
          <p:nvPr>
            <p:ph type="title"/>
          </p:nvPr>
        </p:nvSpPr>
        <p:spPr>
          <a:xfrm>
            <a:off x="4896155" y="3146400"/>
            <a:ext cx="6969661" cy="565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Thank you!</a:t>
            </a:r>
          </a:p>
        </p:txBody>
      </p:sp>
      <p:sp>
        <p:nvSpPr>
          <p:cNvPr id="203" name="Stella Girtsou, sgirtsou@noa.gr…"/>
          <p:cNvSpPr txBox="1"/>
          <p:nvPr/>
        </p:nvSpPr>
        <p:spPr>
          <a:xfrm>
            <a:off x="144765" y="4388589"/>
            <a:ext cx="4746239" cy="2204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19000"/>
              </a:lnSpc>
              <a:spcBef>
                <a:spcPts val="400"/>
              </a:spcBef>
              <a:defRPr>
                <a:solidFill>
                  <a:srgbClr val="8197A6"/>
                </a:solidFill>
              </a:defRPr>
            </a:pPr>
            <a:r>
              <a:t>Stella Girtsou, </a:t>
            </a:r>
            <a:r>
              <a:rPr u="sng">
                <a:solidFill>
                  <a:srgbClr val="6DCFF6"/>
                </a:solidFill>
                <a:uFill>
                  <a:solidFill>
                    <a:srgbClr val="6DCFF6"/>
                  </a:solidFill>
                </a:uFill>
                <a:hlinkClick r:id="rId2" invalidUrl="" action="" tgtFrame="" tooltip="" history="1" highlightClick="0" endSnd="0"/>
              </a:rPr>
              <a:t>sgirtsou@noa.gr</a:t>
            </a:r>
          </a:p>
          <a:p>
            <a:pPr>
              <a:lnSpc>
                <a:spcPct val="119000"/>
              </a:lnSpc>
              <a:spcBef>
                <a:spcPts val="400"/>
              </a:spcBef>
              <a:defRPr>
                <a:solidFill>
                  <a:srgbClr val="8197A6"/>
                </a:solidFill>
              </a:defRPr>
            </a:pPr>
            <a:r>
              <a:t>Dimitra Karkani, </a:t>
            </a:r>
            <a:r>
              <a:rPr u="sng">
                <a:solidFill>
                  <a:srgbClr val="6DCFF6"/>
                </a:solidFill>
                <a:uFill>
                  <a:solidFill>
                    <a:srgbClr val="6DCFF6"/>
                  </a:solidFill>
                </a:uFill>
                <a:hlinkClick r:id="rId3" invalidUrl="" action="" tgtFrame="" tooltip="" history="1" highlightClick="0" endSnd="0"/>
              </a:rPr>
              <a:t>dkarkani@noa.gr</a:t>
            </a:r>
          </a:p>
          <a:p>
            <a:pPr>
              <a:lnSpc>
                <a:spcPct val="119000"/>
              </a:lnSpc>
              <a:spcBef>
                <a:spcPts val="400"/>
              </a:spcBef>
              <a:defRPr>
                <a:solidFill>
                  <a:srgbClr val="8197A6"/>
                </a:solidFill>
              </a:defRPr>
            </a:pPr>
            <a:r>
              <a:t>Aggelos Georgakis, </a:t>
            </a:r>
            <a:r>
              <a:rPr u="sng">
                <a:solidFill>
                  <a:srgbClr val="6DCFF6"/>
                </a:solidFill>
                <a:uFill>
                  <a:solidFill>
                    <a:srgbClr val="6DCFF6"/>
                  </a:solidFill>
                </a:uFill>
                <a:hlinkClick r:id="rId4" invalidUrl="" action="" tgtFrame="" tooltip="" history="1" highlightClick="0" endSnd="0"/>
              </a:rPr>
              <a:t>ageorgakis@noa.gr</a:t>
            </a:r>
          </a:p>
          <a:p>
            <a:pPr>
              <a:lnSpc>
                <a:spcPct val="119000"/>
              </a:lnSpc>
              <a:spcBef>
                <a:spcPts val="400"/>
              </a:spcBef>
              <a:defRPr>
                <a:solidFill>
                  <a:srgbClr val="8197A6"/>
                </a:solidFill>
              </a:defRPr>
            </a:pPr>
            <a:r>
              <a:t>Giorgos Giannopoulos, </a:t>
            </a:r>
            <a:r>
              <a:rPr u="sng">
                <a:solidFill>
                  <a:srgbClr val="6DCFF6"/>
                </a:solidFill>
                <a:uFill>
                  <a:solidFill>
                    <a:srgbClr val="6DCFF6"/>
                  </a:solidFill>
                </a:uFill>
                <a:hlinkClick r:id="rId5" invalidUrl="" action="" tgtFrame="" tooltip="" history="1" highlightClick="0" endSnd="0"/>
              </a:rPr>
              <a:t>giannopoulos@noa.gr</a:t>
            </a:r>
          </a:p>
          <a:p>
            <a:pPr>
              <a:lnSpc>
                <a:spcPct val="119000"/>
              </a:lnSpc>
              <a:spcBef>
                <a:spcPts val="400"/>
              </a:spcBef>
              <a:defRPr>
                <a:solidFill>
                  <a:srgbClr val="8197A6"/>
                </a:solidFill>
              </a:defRPr>
            </a:pPr>
            <a:r>
              <a:t>Alexandra Tsekeri, </a:t>
            </a:r>
            <a:r>
              <a:rPr u="sng">
                <a:solidFill>
                  <a:srgbClr val="6DCFF6"/>
                </a:solidFill>
                <a:uFill>
                  <a:solidFill>
                    <a:srgbClr val="6DCFF6"/>
                  </a:solidFill>
                </a:uFill>
                <a:hlinkClick r:id="rId6" invalidUrl="" action="" tgtFrame="" tooltip="" history="1" highlightClick="0" endSnd="0"/>
              </a:rPr>
              <a:t>atsekeri@noa.gr</a:t>
            </a:r>
          </a:p>
        </p:txBody>
      </p:sp>
      <p:pic>
        <p:nvPicPr>
          <p:cNvPr id="204" name="Picture 83" descr="Picture 83"/>
          <p:cNvPicPr>
            <a:picLocks noChangeAspect="1"/>
          </p:cNvPicPr>
          <p:nvPr/>
        </p:nvPicPr>
        <p:blipFill>
          <a:blip r:embed="rId7">
            <a:extLst/>
          </a:blip>
          <a:srcRect l="75016" t="0" r="0" b="0"/>
          <a:stretch>
            <a:fillRect/>
          </a:stretch>
        </p:blipFill>
        <p:spPr>
          <a:xfrm>
            <a:off x="11408617" y="6041574"/>
            <a:ext cx="739257" cy="762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icture 83" descr="Picture 83"/>
          <p:cNvPicPr>
            <a:picLocks noChangeAspect="1"/>
          </p:cNvPicPr>
          <p:nvPr/>
        </p:nvPicPr>
        <p:blipFill>
          <a:blip r:embed="rId7">
            <a:extLst/>
          </a:blip>
          <a:srcRect l="0" t="32439" r="84583" b="0"/>
          <a:stretch>
            <a:fillRect/>
          </a:stretch>
        </p:blipFill>
        <p:spPr>
          <a:xfrm>
            <a:off x="10857931" y="6102127"/>
            <a:ext cx="561974" cy="634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Screenshot 2026-06-08 at 12.11.47 AM.png" descr="Screenshot 2026-06-08 at 12.11.47 AM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367326" y="4743323"/>
            <a:ext cx="1513077" cy="1495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38"/>
          <p:cNvSpPr txBox="1"/>
          <p:nvPr>
            <p:ph type="sldNum" sz="quarter" idx="2"/>
          </p:nvPr>
        </p:nvSpPr>
        <p:spPr>
          <a:xfrm>
            <a:off x="10669132" y="6500645"/>
            <a:ext cx="1311668" cy="1478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2" algn="r">
              <a:spcBef>
                <a:spcPts val="600"/>
              </a:spcBef>
              <a:defRPr sz="1100">
                <a:solidFill>
                  <a:schemeClr val="accent1"/>
                </a:solidFill>
              </a:defRPr>
            </a:pPr>
            <a:fld id="{86CB4B4D-7CA3-9044-876B-883B54F8677D}" type="slidenum"/>
          </a:p>
        </p:txBody>
      </p:sp>
      <p:sp>
        <p:nvSpPr>
          <p:cNvPr id="42" name="Title 1"/>
          <p:cNvSpPr txBox="1"/>
          <p:nvPr>
            <p:ph type="title"/>
          </p:nvPr>
        </p:nvSpPr>
        <p:spPr>
          <a:xfrm>
            <a:off x="216000" y="270339"/>
            <a:ext cx="6969660" cy="565201"/>
          </a:xfrm>
          <a:prstGeom prst="rect">
            <a:avLst/>
          </a:prstGeom>
        </p:spPr>
        <p:txBody>
          <a:bodyPr/>
          <a:lstStyle/>
          <a:p>
            <a:pPr/>
            <a:r>
              <a:t>Obs3Rve Overview</a:t>
            </a:r>
          </a:p>
        </p:txBody>
      </p:sp>
      <p:sp>
        <p:nvSpPr>
          <p:cNvPr id="43" name="Straight Arrow Connector 44"/>
          <p:cNvSpPr/>
          <p:nvPr/>
        </p:nvSpPr>
        <p:spPr>
          <a:xfrm>
            <a:off x="2017482" y="3352331"/>
            <a:ext cx="2479041" cy="6773"/>
          </a:xfrm>
          <a:prstGeom prst="line">
            <a:avLst/>
          </a:prstGeom>
          <a:ln w="12700">
            <a:solidFill>
              <a:srgbClr val="15608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pPr>
          </a:p>
        </p:txBody>
      </p:sp>
      <p:sp>
        <p:nvSpPr>
          <p:cNvPr id="44" name="Rectangle 45"/>
          <p:cNvSpPr/>
          <p:nvPr/>
        </p:nvSpPr>
        <p:spPr>
          <a:xfrm>
            <a:off x="212874" y="1599699"/>
            <a:ext cx="2170384" cy="31508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B0F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45" name="Picture 46" descr="Picture 46"/>
          <p:cNvPicPr>
            <a:picLocks noChangeAspect="1"/>
          </p:cNvPicPr>
          <p:nvPr/>
        </p:nvPicPr>
        <p:blipFill>
          <a:blip r:embed="rId2">
            <a:extLst/>
          </a:blip>
          <a:srcRect l="37488" t="38469" r="40139" b="20871"/>
          <a:stretch>
            <a:fillRect/>
          </a:stretch>
        </p:blipFill>
        <p:spPr>
          <a:xfrm>
            <a:off x="4632952" y="3569024"/>
            <a:ext cx="1365888" cy="139643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traight Arrow Connector 47"/>
          <p:cNvSpPr/>
          <p:nvPr/>
        </p:nvSpPr>
        <p:spPr>
          <a:xfrm>
            <a:off x="7613974" y="2761587"/>
            <a:ext cx="360001" cy="6773"/>
          </a:xfrm>
          <a:prstGeom prst="line">
            <a:avLst/>
          </a:prstGeom>
          <a:ln w="12700">
            <a:solidFill>
              <a:srgbClr val="15608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pPr>
          </a:p>
        </p:txBody>
      </p:sp>
      <p:pic>
        <p:nvPicPr>
          <p:cNvPr id="47" name="Picture 48" descr="Picture 48"/>
          <p:cNvPicPr>
            <a:picLocks noChangeAspect="1"/>
          </p:cNvPicPr>
          <p:nvPr/>
        </p:nvPicPr>
        <p:blipFill>
          <a:blip r:embed="rId2">
            <a:extLst/>
          </a:blip>
          <a:srcRect l="27355" t="39737" r="35576" b="19603"/>
          <a:stretch>
            <a:fillRect/>
          </a:stretch>
        </p:blipFill>
        <p:spPr>
          <a:xfrm>
            <a:off x="287399" y="3438717"/>
            <a:ext cx="1948840" cy="1202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49" descr="Picture 49"/>
          <p:cNvPicPr>
            <a:picLocks noChangeAspect="1"/>
          </p:cNvPicPr>
          <p:nvPr/>
        </p:nvPicPr>
        <p:blipFill>
          <a:blip r:embed="rId3">
            <a:extLst/>
          </a:blip>
          <a:srcRect l="13334" t="0" r="0" b="0"/>
          <a:stretch>
            <a:fillRect/>
          </a:stretch>
        </p:blipFill>
        <p:spPr>
          <a:xfrm>
            <a:off x="281379" y="1749312"/>
            <a:ext cx="1954860" cy="1397008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Rectangle 50"/>
          <p:cNvSpPr txBox="1"/>
          <p:nvPr/>
        </p:nvSpPr>
        <p:spPr>
          <a:xfrm>
            <a:off x="1105674" y="1750559"/>
            <a:ext cx="108774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EarthCARE</a:t>
            </a:r>
          </a:p>
        </p:txBody>
      </p:sp>
      <p:sp>
        <p:nvSpPr>
          <p:cNvPr id="50" name="Rectangle 51"/>
          <p:cNvSpPr txBox="1"/>
          <p:nvPr/>
        </p:nvSpPr>
        <p:spPr>
          <a:xfrm>
            <a:off x="1671313" y="4189131"/>
            <a:ext cx="54861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MTG</a:t>
            </a:r>
          </a:p>
        </p:txBody>
      </p:sp>
      <p:pic>
        <p:nvPicPr>
          <p:cNvPr id="51" name="Picture 52" descr="Picture 5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15391" y="3711495"/>
            <a:ext cx="1281159" cy="127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extBox 53"/>
          <p:cNvSpPr txBox="1"/>
          <p:nvPr/>
        </p:nvSpPr>
        <p:spPr>
          <a:xfrm>
            <a:off x="4604772" y="3223509"/>
            <a:ext cx="163859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MTG 3D product</a:t>
            </a:r>
          </a:p>
        </p:txBody>
      </p:sp>
      <p:pic>
        <p:nvPicPr>
          <p:cNvPr id="53" name="Picture 54" descr="Picture 5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15391" y="2006259"/>
            <a:ext cx="1281159" cy="127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TextBox 55"/>
          <p:cNvSpPr txBox="1"/>
          <p:nvPr/>
        </p:nvSpPr>
        <p:spPr>
          <a:xfrm>
            <a:off x="4582722" y="1599705"/>
            <a:ext cx="217772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EarthCARE 3D product</a:t>
            </a:r>
          </a:p>
        </p:txBody>
      </p:sp>
      <p:pic>
        <p:nvPicPr>
          <p:cNvPr id="55" name="Picture 56" descr="Picture 5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39838" y="1935564"/>
            <a:ext cx="1350351" cy="134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57" descr="Picture 5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67886" y="2788724"/>
            <a:ext cx="1551063" cy="1097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icture 58" descr="Picture 58"/>
          <p:cNvPicPr>
            <a:picLocks noChangeAspect="1"/>
          </p:cNvPicPr>
          <p:nvPr/>
        </p:nvPicPr>
        <p:blipFill>
          <a:blip r:embed="rId7">
            <a:extLst/>
          </a:blip>
          <a:srcRect l="0" t="29464" r="0" b="40715"/>
          <a:stretch>
            <a:fillRect/>
          </a:stretch>
        </p:blipFill>
        <p:spPr>
          <a:xfrm>
            <a:off x="1834408" y="5581050"/>
            <a:ext cx="4450681" cy="774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icture 59" descr="Picture 5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30789" y="5459612"/>
            <a:ext cx="768951" cy="8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Rectangle 60"/>
          <p:cNvSpPr/>
          <p:nvPr/>
        </p:nvSpPr>
        <p:spPr>
          <a:xfrm>
            <a:off x="679267" y="5297054"/>
            <a:ext cx="7019105" cy="1127132"/>
          </a:xfrm>
          <a:prstGeom prst="rect">
            <a:avLst/>
          </a:prstGeom>
          <a:ln w="19050">
            <a:solidFill>
              <a:srgbClr val="00B0F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60" name="TextBox 61"/>
          <p:cNvSpPr txBox="1"/>
          <p:nvPr/>
        </p:nvSpPr>
        <p:spPr>
          <a:xfrm>
            <a:off x="3121018" y="5303525"/>
            <a:ext cx="106620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Validation</a:t>
            </a:r>
          </a:p>
        </p:txBody>
      </p:sp>
      <p:sp>
        <p:nvSpPr>
          <p:cNvPr id="61" name="Curved Connector 62"/>
          <p:cNvSpPr/>
          <p:nvPr/>
        </p:nvSpPr>
        <p:spPr>
          <a:xfrm rot="16200000">
            <a:off x="3742919" y="4567073"/>
            <a:ext cx="645048" cy="827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12700">
            <a:solidFill>
              <a:srgbClr val="156082"/>
            </a:solidFill>
            <a:miter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pPr>
          </a:p>
        </p:txBody>
      </p:sp>
      <p:pic>
        <p:nvPicPr>
          <p:cNvPr id="62" name="Picture 63" descr="Picture 63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054348" y="2242331"/>
            <a:ext cx="2228590" cy="1431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64" descr="Picture 64"/>
          <p:cNvPicPr>
            <a:picLocks noChangeAspect="1"/>
          </p:cNvPicPr>
          <p:nvPr/>
        </p:nvPicPr>
        <p:blipFill>
          <a:blip r:embed="rId10">
            <a:extLst/>
          </a:blip>
          <a:srcRect l="4328" t="9975" r="52861" b="56741"/>
          <a:stretch>
            <a:fillRect/>
          </a:stretch>
        </p:blipFill>
        <p:spPr>
          <a:xfrm>
            <a:off x="8288824" y="4066583"/>
            <a:ext cx="1759000" cy="152386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Left Brace 65"/>
          <p:cNvSpPr/>
          <p:nvPr/>
        </p:nvSpPr>
        <p:spPr>
          <a:xfrm>
            <a:off x="4494541" y="1425529"/>
            <a:ext cx="266812" cy="3691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11343"/>
                </a:lnTo>
                <a:lnTo>
                  <a:pt x="0" y="0"/>
                </a:lnTo>
              </a:path>
            </a:pathLst>
          </a:custGeom>
          <a:ln w="12700">
            <a:solidFill>
              <a:srgbClr val="156082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65" name="Straight Arrow Connector 66"/>
          <p:cNvSpPr/>
          <p:nvPr/>
        </p:nvSpPr>
        <p:spPr>
          <a:xfrm>
            <a:off x="7613974" y="4467028"/>
            <a:ext cx="360001" cy="6774"/>
          </a:xfrm>
          <a:prstGeom prst="line">
            <a:avLst/>
          </a:prstGeom>
          <a:ln w="12700">
            <a:solidFill>
              <a:srgbClr val="15608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pPr>
          </a:p>
        </p:txBody>
      </p:sp>
      <p:sp>
        <p:nvSpPr>
          <p:cNvPr id="66" name="TextBox 67"/>
          <p:cNvSpPr txBox="1"/>
          <p:nvPr/>
        </p:nvSpPr>
        <p:spPr>
          <a:xfrm>
            <a:off x="8127018" y="1817014"/>
            <a:ext cx="208117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Cloud radiative effect</a:t>
            </a:r>
          </a:p>
        </p:txBody>
      </p:sp>
      <p:sp>
        <p:nvSpPr>
          <p:cNvPr id="67" name="TextBox 68"/>
          <p:cNvSpPr txBox="1"/>
          <p:nvPr/>
        </p:nvSpPr>
        <p:spPr>
          <a:xfrm>
            <a:off x="8082457" y="3688755"/>
            <a:ext cx="2176610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Solar radiation/energy</a:t>
            </a:r>
          </a:p>
        </p:txBody>
      </p:sp>
      <p:pic>
        <p:nvPicPr>
          <p:cNvPr id="68" name="Picture 69" descr="Picture 69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389877" y="5570309"/>
            <a:ext cx="910271" cy="763112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Rectangle 70"/>
          <p:cNvSpPr txBox="1"/>
          <p:nvPr/>
        </p:nvSpPr>
        <p:spPr>
          <a:xfrm>
            <a:off x="8334544" y="1271190"/>
            <a:ext cx="166337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Scientific impact</a:t>
            </a:r>
          </a:p>
        </p:txBody>
      </p:sp>
      <p:sp>
        <p:nvSpPr>
          <p:cNvPr id="70" name="Rectangle 71"/>
          <p:cNvSpPr txBox="1"/>
          <p:nvPr/>
        </p:nvSpPr>
        <p:spPr>
          <a:xfrm>
            <a:off x="4908493" y="1272890"/>
            <a:ext cx="938620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Products</a:t>
            </a:r>
          </a:p>
        </p:txBody>
      </p:sp>
      <p:sp>
        <p:nvSpPr>
          <p:cNvPr id="71" name="TextBox 72"/>
          <p:cNvSpPr txBox="1"/>
          <p:nvPr/>
        </p:nvSpPr>
        <p:spPr>
          <a:xfrm>
            <a:off x="947272" y="1271184"/>
            <a:ext cx="61235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Input</a:t>
            </a:r>
          </a:p>
        </p:txBody>
      </p:sp>
      <p:sp>
        <p:nvSpPr>
          <p:cNvPr id="72" name="Rectangle 73"/>
          <p:cNvSpPr txBox="1"/>
          <p:nvPr/>
        </p:nvSpPr>
        <p:spPr>
          <a:xfrm>
            <a:off x="10629913" y="1271190"/>
            <a:ext cx="999804" cy="1209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Synergy with ESA/EC projects</a:t>
            </a:r>
          </a:p>
        </p:txBody>
      </p:sp>
      <p:pic>
        <p:nvPicPr>
          <p:cNvPr id="73" name="Google Shape;112;p4" descr="Google Shape;112;p4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559846" y="3746377"/>
            <a:ext cx="1302774" cy="587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icture 75" descr="Picture 75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0530464" y="3215533"/>
            <a:ext cx="1393489" cy="239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Picture 76" descr="Picture 76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0558763" y="4577658"/>
            <a:ext cx="1283495" cy="356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Picture 83" descr="Picture 83"/>
          <p:cNvPicPr>
            <a:picLocks noChangeAspect="1"/>
          </p:cNvPicPr>
          <p:nvPr/>
        </p:nvPicPr>
        <p:blipFill>
          <a:blip r:embed="rId15">
            <a:extLst/>
          </a:blip>
          <a:srcRect l="75016" t="0" r="0" b="0"/>
          <a:stretch>
            <a:fillRect/>
          </a:stretch>
        </p:blipFill>
        <p:spPr>
          <a:xfrm>
            <a:off x="11408617" y="6041574"/>
            <a:ext cx="739257" cy="762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Picture 83" descr="Picture 83"/>
          <p:cNvPicPr>
            <a:picLocks noChangeAspect="1"/>
          </p:cNvPicPr>
          <p:nvPr/>
        </p:nvPicPr>
        <p:blipFill>
          <a:blip r:embed="rId15">
            <a:extLst/>
          </a:blip>
          <a:srcRect l="0" t="32439" r="84583" b="0"/>
          <a:stretch>
            <a:fillRect/>
          </a:stretch>
        </p:blipFill>
        <p:spPr>
          <a:xfrm>
            <a:off x="10857931" y="6102127"/>
            <a:ext cx="561974" cy="634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9" name="Colo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Colocation</a:t>
            </a:r>
          </a:p>
        </p:txBody>
      </p:sp>
      <p:pic>
        <p:nvPicPr>
          <p:cNvPr id="210" name="unknown.png" descr="unknow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10" y="970301"/>
            <a:ext cx="10896730" cy="5644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icture 83" descr="Picture 83"/>
          <p:cNvPicPr>
            <a:picLocks noChangeAspect="1"/>
          </p:cNvPicPr>
          <p:nvPr/>
        </p:nvPicPr>
        <p:blipFill>
          <a:blip r:embed="rId3">
            <a:extLst/>
          </a:blip>
          <a:srcRect l="75016" t="0" r="0" b="0"/>
          <a:stretch>
            <a:fillRect/>
          </a:stretch>
        </p:blipFill>
        <p:spPr>
          <a:xfrm>
            <a:off x="11408617" y="6041574"/>
            <a:ext cx="739257" cy="762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icture 83" descr="Picture 83"/>
          <p:cNvPicPr>
            <a:picLocks noChangeAspect="1"/>
          </p:cNvPicPr>
          <p:nvPr/>
        </p:nvPicPr>
        <p:blipFill>
          <a:blip r:embed="rId3">
            <a:extLst/>
          </a:blip>
          <a:srcRect l="0" t="32439" r="84583" b="0"/>
          <a:stretch>
            <a:fillRect/>
          </a:stretch>
        </p:blipFill>
        <p:spPr>
          <a:xfrm>
            <a:off x="10857931" y="6102127"/>
            <a:ext cx="561974" cy="634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5" name="Imbal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Imbalance</a:t>
            </a:r>
          </a:p>
        </p:txBody>
      </p:sp>
      <p:pic>
        <p:nvPicPr>
          <p:cNvPr id="216" name="Screenshot 2026-06-07 at 11.55.32 PM.png" descr="Screenshot 2026-06-07 at 11.55.32 PM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316"/>
          <a:stretch>
            <a:fillRect/>
          </a:stretch>
        </p:blipFill>
        <p:spPr>
          <a:xfrm>
            <a:off x="837985" y="1031252"/>
            <a:ext cx="10502885" cy="5199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icture 83" descr="Picture 83"/>
          <p:cNvPicPr>
            <a:picLocks noChangeAspect="1"/>
          </p:cNvPicPr>
          <p:nvPr/>
        </p:nvPicPr>
        <p:blipFill>
          <a:blip r:embed="rId3">
            <a:extLst/>
          </a:blip>
          <a:srcRect l="75016" t="0" r="0" b="0"/>
          <a:stretch>
            <a:fillRect/>
          </a:stretch>
        </p:blipFill>
        <p:spPr>
          <a:xfrm>
            <a:off x="11408617" y="6041574"/>
            <a:ext cx="739257" cy="762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icture 83" descr="Picture 83"/>
          <p:cNvPicPr>
            <a:picLocks noChangeAspect="1"/>
          </p:cNvPicPr>
          <p:nvPr/>
        </p:nvPicPr>
        <p:blipFill>
          <a:blip r:embed="rId3">
            <a:extLst/>
          </a:blip>
          <a:srcRect l="0" t="32439" r="84583" b="0"/>
          <a:stretch>
            <a:fillRect/>
          </a:stretch>
        </p:blipFill>
        <p:spPr>
          <a:xfrm>
            <a:off x="10857931" y="6102127"/>
            <a:ext cx="561974" cy="634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"/>
          <p:cNvSpPr txBox="1"/>
          <p:nvPr>
            <p:ph type="sldNum" sz="quarter" idx="2"/>
          </p:nvPr>
        </p:nvSpPr>
        <p:spPr>
          <a:xfrm>
            <a:off x="8229304" y="6500645"/>
            <a:ext cx="158032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0" name="Machine Learning for 3D Cloud Scene Constr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67512">
              <a:defRPr sz="2190"/>
            </a:lvl1pPr>
          </a:lstStyle>
          <a:p>
            <a:pPr/>
            <a:r>
              <a:t>Machine Learning for 3D Cloud Scene Construction</a:t>
            </a:r>
          </a:p>
        </p:txBody>
      </p:sp>
      <p:sp>
        <p:nvSpPr>
          <p:cNvPr id="81" name="Enhance the 3D RT capabilities of EarthCARE using machine learning and MTG data with the construction of realistic 3D scenes…"/>
          <p:cNvSpPr txBox="1"/>
          <p:nvPr/>
        </p:nvSpPr>
        <p:spPr>
          <a:xfrm>
            <a:off x="703077" y="1186179"/>
            <a:ext cx="10811246" cy="4978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19000"/>
              </a:lnSpc>
              <a:spcBef>
                <a:spcPts val="400"/>
              </a:spcBef>
              <a:defRPr sz="1600">
                <a:solidFill>
                  <a:srgbClr val="8197A6"/>
                </a:solidFill>
              </a:defRPr>
            </a:pPr>
          </a:p>
          <a:p>
            <a:pPr algn="ctr">
              <a:lnSpc>
                <a:spcPct val="119000"/>
              </a:lnSpc>
              <a:spcBef>
                <a:spcPts val="400"/>
              </a:spcBef>
              <a:defRPr sz="1600">
                <a:solidFill>
                  <a:srgbClr val="8197A6"/>
                </a:solidFill>
              </a:defRPr>
            </a:pPr>
            <a:r>
              <a:t>Enhance the 3D RT capabilities of </a:t>
            </a:r>
            <a:r>
              <a:rPr>
                <a:solidFill>
                  <a:srgbClr val="FF0000"/>
                </a:solidFill>
              </a:rPr>
              <a:t>EarthCARE </a:t>
            </a:r>
            <a:r>
              <a:t>using </a:t>
            </a:r>
            <a:r>
              <a:rPr>
                <a:solidFill>
                  <a:srgbClr val="FF0000"/>
                </a:solidFill>
              </a:rPr>
              <a:t>machine learning</a:t>
            </a:r>
            <a:r>
              <a:t> and </a:t>
            </a:r>
            <a:r>
              <a:rPr>
                <a:solidFill>
                  <a:srgbClr val="FF0000"/>
                </a:solidFill>
              </a:rPr>
              <a:t>MTG</a:t>
            </a:r>
            <a:r>
              <a:t> data with the construction of realistic</a:t>
            </a:r>
            <a:r>
              <a:rPr>
                <a:solidFill>
                  <a:srgbClr val="FF0000"/>
                </a:solidFill>
              </a:rPr>
              <a:t> 3D</a:t>
            </a:r>
            <a:r>
              <a:t> scenes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algn="ctr">
              <a:lnSpc>
                <a:spcPct val="119000"/>
              </a:lnSpc>
              <a:spcBef>
                <a:spcPts val="400"/>
              </a:spcBef>
              <a:defRPr b="1" sz="1600">
                <a:solidFill>
                  <a:srgbClr val="8197A6"/>
                </a:solidFill>
              </a:defRPr>
            </a:pPr>
            <a:br/>
            <a:r>
              <a:t>Real-time Cloud Maps at Europe and the Atlantic Ocean.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lnSpc>
                <a:spcPct val="119000"/>
              </a:lnSpc>
              <a:spcBef>
                <a:spcPts val="400"/>
              </a:spcBef>
              <a:defRPr sz="1600">
                <a:solidFill>
                  <a:srgbClr val="8197A6"/>
                </a:solidFill>
              </a:defRPr>
            </a:pPr>
            <a:r>
              <a:rPr u="sng"/>
              <a:t>Input</a:t>
            </a:r>
            <a:r>
              <a:t>: FCI/MTG radiances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lnSpc>
                <a:spcPct val="119000"/>
              </a:lnSpc>
              <a:spcBef>
                <a:spcPts val="400"/>
              </a:spcBef>
              <a:defRPr sz="1600">
                <a:solidFill>
                  <a:srgbClr val="8197A6"/>
                </a:solidFill>
              </a:defRPr>
            </a:pPr>
            <a:r>
              <a:rPr u="sng"/>
              <a:t>Output</a:t>
            </a:r>
            <a:r>
              <a:t>: 3D maps of </a:t>
            </a:r>
            <a:r>
              <a:rPr b="1"/>
              <a:t>cloud types</a:t>
            </a:r>
            <a:r>
              <a:t> and cloud </a:t>
            </a:r>
            <a:r>
              <a:rPr b="1"/>
              <a:t>microphysical properties </a:t>
            </a:r>
            <a:r>
              <a:t>(i.e. liquid water content, ice water content, effective radius)</a:t>
            </a:r>
          </a:p>
          <a:p>
            <a:pPr algn="ctr">
              <a:lnSpc>
                <a:spcPct val="119000"/>
              </a:lnSpc>
              <a:spcBef>
                <a:spcPts val="400"/>
              </a:spcBef>
              <a:defRPr b="1" sz="1600">
                <a:solidFill>
                  <a:srgbClr val="8197A6"/>
                </a:solidFill>
              </a:defRPr>
            </a:pPr>
            <a:r>
              <a:t>Global Cloud Maps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lnSpc>
                <a:spcPct val="119000"/>
              </a:lnSpc>
              <a:spcBef>
                <a:spcPts val="400"/>
              </a:spcBef>
              <a:defRPr sz="1600">
                <a:solidFill>
                  <a:srgbClr val="8197A6"/>
                </a:solidFill>
              </a:defRPr>
            </a:pPr>
            <a:r>
              <a:rPr u="sng"/>
              <a:t>Input</a:t>
            </a:r>
            <a:r>
              <a:t>: EarthCARE MSI radiances, CPR reflectivity profiles, ATLID backscatter profiles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lnSpc>
                <a:spcPct val="119000"/>
              </a:lnSpc>
              <a:spcBef>
                <a:spcPts val="400"/>
              </a:spcBef>
              <a:defRPr sz="1600">
                <a:solidFill>
                  <a:srgbClr val="8197A6"/>
                </a:solidFill>
              </a:defRPr>
            </a:pPr>
            <a:r>
              <a:rPr u="sng"/>
              <a:t>Output</a:t>
            </a:r>
            <a:r>
              <a:t>: 3D maps of </a:t>
            </a:r>
            <a:r>
              <a:rPr b="1"/>
              <a:t>cloud types</a:t>
            </a:r>
            <a:r>
              <a:t> and cloud </a:t>
            </a:r>
            <a:r>
              <a:rPr b="1"/>
              <a:t>microphysical properties </a:t>
            </a:r>
            <a:r>
              <a:t>(i.e. liquid water content, ice water content, effective radius)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lnSpc>
                <a:spcPct val="119000"/>
              </a:lnSpc>
              <a:spcBef>
                <a:spcPts val="400"/>
              </a:spcBef>
              <a:defRPr sz="1600">
                <a:solidFill>
                  <a:srgbClr val="8197A6"/>
                </a:solidFill>
              </a:defRPr>
            </a:pPr>
          </a:p>
          <a:p>
            <a:pPr>
              <a:lnSpc>
                <a:spcPct val="119000"/>
              </a:lnSpc>
              <a:spcBef>
                <a:spcPts val="400"/>
              </a:spcBef>
              <a:defRPr sz="1600">
                <a:solidFill>
                  <a:srgbClr val="8197A6"/>
                </a:solidFill>
              </a:defRPr>
            </a:pPr>
          </a:p>
          <a:p>
            <a:pPr>
              <a:lnSpc>
                <a:spcPct val="119000"/>
              </a:lnSpc>
              <a:spcBef>
                <a:spcPts val="400"/>
              </a:spcBef>
              <a:defRPr sz="1600">
                <a:solidFill>
                  <a:srgbClr val="8197A6"/>
                </a:solidFill>
              </a:defRPr>
            </a:pPr>
          </a:p>
        </p:txBody>
      </p:sp>
      <p:sp>
        <p:nvSpPr>
          <p:cNvPr id="82" name="3D Cloud reconstruction through geospatially-aware Masked Autoencoders, Stella Girtsou, Emiliano Diaz Salas-Porras, Lilli Freischem, Joppe Massant, Kyriaki-Margarita Bintsi, Guiseppe Castiglione, William Jones, Michael Eisinger, Emmanuel Johnson, Anna Ju"/>
          <p:cNvSpPr txBox="1"/>
          <p:nvPr/>
        </p:nvSpPr>
        <p:spPr>
          <a:xfrm>
            <a:off x="72852" y="5639110"/>
            <a:ext cx="12071696" cy="825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19000"/>
              </a:lnSpc>
              <a:spcBef>
                <a:spcPts val="400"/>
              </a:spcBef>
              <a:defRPr sz="1400">
                <a:solidFill>
                  <a:srgbClr val="8197A6"/>
                </a:solidFill>
              </a:defRPr>
            </a:pPr>
            <a:r>
              <a:rPr u="sng">
                <a:solidFill>
                  <a:srgbClr val="6DCFF6"/>
                </a:solidFill>
                <a:uFill>
                  <a:solidFill>
                    <a:srgbClr val="6DCFF6"/>
                  </a:solidFill>
                </a:uFill>
                <a:hlinkClick r:id="rId2" invalidUrl="" action="" tgtFrame="" tooltip="" history="1" highlightClick="0" endSnd="0"/>
              </a:rPr>
              <a:t>3D Cloud reconstruction through geospatially-aware Masked Autoencoders</a:t>
            </a:r>
            <a:r>
              <a:rPr>
                <a:solidFill>
                  <a:srgbClr val="222222"/>
                </a:solidFill>
              </a:rPr>
              <a:t>, Stella Girtsou, Emiliano Diaz Salas-Porras, Lilli Freischem, Joppe Massant, Kyriaki-Margarita Bintsi, Guiseppe Castiglione, William Jones, Michael Eisinger, Emmanuel Johnson, Anna Jungbluth</a:t>
            </a:r>
          </a:p>
        </p:txBody>
      </p:sp>
      <p:sp>
        <p:nvSpPr>
          <p:cNvPr id="83" name="Based on the FDL work"/>
          <p:cNvSpPr txBox="1"/>
          <p:nvPr/>
        </p:nvSpPr>
        <p:spPr>
          <a:xfrm>
            <a:off x="92514" y="5241842"/>
            <a:ext cx="235849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19000"/>
              </a:lnSpc>
              <a:spcBef>
                <a:spcPts val="400"/>
              </a:spcBef>
              <a:defRPr b="1" sz="1600">
                <a:solidFill>
                  <a:srgbClr val="8197A6"/>
                </a:solidFill>
              </a:defRPr>
            </a:lvl1pPr>
          </a:lstStyle>
          <a:p>
            <a:pPr/>
            <a:r>
              <a:t>Based on the FDL work</a:t>
            </a:r>
          </a:p>
        </p:txBody>
      </p:sp>
      <p:pic>
        <p:nvPicPr>
          <p:cNvPr id="84" name="Picture 83" descr="Picture 83"/>
          <p:cNvPicPr>
            <a:picLocks noChangeAspect="1"/>
          </p:cNvPicPr>
          <p:nvPr/>
        </p:nvPicPr>
        <p:blipFill>
          <a:blip r:embed="rId3">
            <a:extLst/>
          </a:blip>
          <a:srcRect l="75016" t="0" r="0" b="0"/>
          <a:stretch>
            <a:fillRect/>
          </a:stretch>
        </p:blipFill>
        <p:spPr>
          <a:xfrm>
            <a:off x="11408617" y="6041574"/>
            <a:ext cx="739257" cy="762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Picture 83" descr="Picture 83"/>
          <p:cNvPicPr>
            <a:picLocks noChangeAspect="1"/>
          </p:cNvPicPr>
          <p:nvPr/>
        </p:nvPicPr>
        <p:blipFill>
          <a:blip r:embed="rId3">
            <a:extLst/>
          </a:blip>
          <a:srcRect l="0" t="32439" r="84583" b="0"/>
          <a:stretch>
            <a:fillRect/>
          </a:stretch>
        </p:blipFill>
        <p:spPr>
          <a:xfrm>
            <a:off x="10857931" y="6102127"/>
            <a:ext cx="561974" cy="634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38"/>
          <p:cNvSpPr txBox="1"/>
          <p:nvPr>
            <p:ph type="sldNum" sz="quarter" idx="2"/>
          </p:nvPr>
        </p:nvSpPr>
        <p:spPr>
          <a:xfrm>
            <a:off x="10669132" y="6500645"/>
            <a:ext cx="1311668" cy="1478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2" algn="r">
              <a:spcBef>
                <a:spcPts val="600"/>
              </a:spcBef>
              <a:defRPr sz="1100">
                <a:solidFill>
                  <a:schemeClr val="accent1"/>
                </a:solidFill>
              </a:defRPr>
            </a:pPr>
            <a:fld id="{86CB4B4D-7CA3-9044-876B-883B54F8677D}" type="slidenum"/>
          </a:p>
        </p:txBody>
      </p:sp>
      <p:sp>
        <p:nvSpPr>
          <p:cNvPr id="88" name="Title 1"/>
          <p:cNvSpPr txBox="1"/>
          <p:nvPr>
            <p:ph type="title"/>
          </p:nvPr>
        </p:nvSpPr>
        <p:spPr>
          <a:xfrm>
            <a:off x="216000" y="270339"/>
            <a:ext cx="6969660" cy="565201"/>
          </a:xfrm>
          <a:prstGeom prst="rect">
            <a:avLst/>
          </a:prstGeom>
        </p:spPr>
        <p:txBody>
          <a:bodyPr/>
          <a:lstStyle/>
          <a:p>
            <a:pPr/>
            <a:r>
              <a:t>ML methodology</a:t>
            </a:r>
          </a:p>
        </p:txBody>
      </p:sp>
      <p:pic>
        <p:nvPicPr>
          <p:cNvPr id="8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27" y="1085185"/>
            <a:ext cx="7851803" cy="5346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rcRect l="1492" t="10839" r="65010" b="10839"/>
          <a:stretch>
            <a:fillRect/>
          </a:stretch>
        </p:blipFill>
        <p:spPr>
          <a:xfrm>
            <a:off x="8545677" y="1228434"/>
            <a:ext cx="2536640" cy="2416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rcRect l="37106" t="4780" r="0" b="0"/>
          <a:stretch>
            <a:fillRect/>
          </a:stretch>
        </p:blipFill>
        <p:spPr>
          <a:xfrm>
            <a:off x="7922475" y="3681049"/>
            <a:ext cx="4069775" cy="2510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Picture 83" descr="Picture 83"/>
          <p:cNvPicPr>
            <a:picLocks noChangeAspect="1"/>
          </p:cNvPicPr>
          <p:nvPr/>
        </p:nvPicPr>
        <p:blipFill>
          <a:blip r:embed="rId4">
            <a:extLst/>
          </a:blip>
          <a:srcRect l="75016" t="0" r="0" b="0"/>
          <a:stretch>
            <a:fillRect/>
          </a:stretch>
        </p:blipFill>
        <p:spPr>
          <a:xfrm>
            <a:off x="11408617" y="6041574"/>
            <a:ext cx="739257" cy="762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83" descr="Picture 83"/>
          <p:cNvPicPr>
            <a:picLocks noChangeAspect="1"/>
          </p:cNvPicPr>
          <p:nvPr/>
        </p:nvPicPr>
        <p:blipFill>
          <a:blip r:embed="rId4">
            <a:extLst/>
          </a:blip>
          <a:srcRect l="0" t="32439" r="84583" b="0"/>
          <a:stretch>
            <a:fillRect/>
          </a:stretch>
        </p:blipFill>
        <p:spPr>
          <a:xfrm>
            <a:off x="10857931" y="6102127"/>
            <a:ext cx="561974" cy="634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Box 38"/>
          <p:cNvSpPr txBox="1"/>
          <p:nvPr>
            <p:ph type="sldNum" sz="quarter" idx="2"/>
          </p:nvPr>
        </p:nvSpPr>
        <p:spPr>
          <a:xfrm>
            <a:off x="10669132" y="6500645"/>
            <a:ext cx="1311668" cy="1478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2" algn="r">
              <a:spcBef>
                <a:spcPts val="600"/>
              </a:spcBef>
              <a:defRPr sz="1100">
                <a:solidFill>
                  <a:schemeClr val="accent1"/>
                </a:solidFill>
              </a:defRPr>
            </a:pPr>
            <a:fld id="{86CB4B4D-7CA3-9044-876B-883B54F8677D}" type="slidenum"/>
          </a:p>
        </p:txBody>
      </p:sp>
      <p:sp>
        <p:nvSpPr>
          <p:cNvPr id="96" name="Title 1"/>
          <p:cNvSpPr txBox="1"/>
          <p:nvPr>
            <p:ph type="title"/>
          </p:nvPr>
        </p:nvSpPr>
        <p:spPr>
          <a:xfrm>
            <a:off x="216000" y="270339"/>
            <a:ext cx="6969660" cy="565201"/>
          </a:xfrm>
          <a:prstGeom prst="rect">
            <a:avLst/>
          </a:prstGeom>
        </p:spPr>
        <p:txBody>
          <a:bodyPr/>
          <a:lstStyle/>
          <a:p>
            <a:pPr/>
            <a:r>
              <a:t>Pipeline</a:t>
            </a:r>
          </a:p>
        </p:txBody>
      </p:sp>
      <p:pic>
        <p:nvPicPr>
          <p:cNvPr id="97" name="unknown.png" descr="unknow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434" y="1036260"/>
            <a:ext cx="9399318" cy="5305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icture 83" descr="Picture 83"/>
          <p:cNvPicPr>
            <a:picLocks noChangeAspect="1"/>
          </p:cNvPicPr>
          <p:nvPr/>
        </p:nvPicPr>
        <p:blipFill>
          <a:blip r:embed="rId3">
            <a:extLst/>
          </a:blip>
          <a:srcRect l="75016" t="0" r="0" b="0"/>
          <a:stretch>
            <a:fillRect/>
          </a:stretch>
        </p:blipFill>
        <p:spPr>
          <a:xfrm>
            <a:off x="11408617" y="6041574"/>
            <a:ext cx="739257" cy="762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icture 83" descr="Picture 83"/>
          <p:cNvPicPr>
            <a:picLocks noChangeAspect="1"/>
          </p:cNvPicPr>
          <p:nvPr/>
        </p:nvPicPr>
        <p:blipFill>
          <a:blip r:embed="rId3">
            <a:extLst/>
          </a:blip>
          <a:srcRect l="0" t="32439" r="84583" b="0"/>
          <a:stretch>
            <a:fillRect/>
          </a:stretch>
        </p:blipFill>
        <p:spPr>
          <a:xfrm>
            <a:off x="10857931" y="6102127"/>
            <a:ext cx="561974" cy="634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Box 38"/>
          <p:cNvSpPr txBox="1"/>
          <p:nvPr>
            <p:ph type="sldNum" sz="quarter" idx="2"/>
          </p:nvPr>
        </p:nvSpPr>
        <p:spPr>
          <a:xfrm>
            <a:off x="10669132" y="6500645"/>
            <a:ext cx="1311668" cy="1478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2" algn="r">
              <a:spcBef>
                <a:spcPts val="600"/>
              </a:spcBef>
              <a:defRPr sz="1100">
                <a:solidFill>
                  <a:schemeClr val="accent1"/>
                </a:solidFill>
              </a:defRPr>
            </a:pPr>
            <a:fld id="{86CB4B4D-7CA3-9044-876B-883B54F8677D}" type="slidenum"/>
          </a:p>
        </p:txBody>
      </p:sp>
      <p:sp>
        <p:nvSpPr>
          <p:cNvPr id="102" name="Title 1"/>
          <p:cNvSpPr txBox="1"/>
          <p:nvPr>
            <p:ph type="title"/>
          </p:nvPr>
        </p:nvSpPr>
        <p:spPr>
          <a:xfrm>
            <a:off x="216000" y="270339"/>
            <a:ext cx="6969660" cy="565201"/>
          </a:xfrm>
          <a:prstGeom prst="rect">
            <a:avLst/>
          </a:prstGeom>
        </p:spPr>
        <p:txBody>
          <a:bodyPr/>
          <a:lstStyle/>
          <a:p>
            <a:pPr/>
            <a:r>
              <a:t>Pretraining</a:t>
            </a:r>
          </a:p>
        </p:txBody>
      </p:sp>
      <p:graphicFrame>
        <p:nvGraphicFramePr>
          <p:cNvPr id="103" name="Table 1"/>
          <p:cNvGraphicFramePr/>
          <p:nvPr/>
        </p:nvGraphicFramePr>
        <p:xfrm>
          <a:off x="214990" y="1381739"/>
          <a:ext cx="6350001" cy="10160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578100"/>
                <a:gridCol w="2578100"/>
                <a:gridCol w="2578100"/>
              </a:tblGrid>
              <a:tr h="254000"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003249"/>
                          </a:solidFill>
                          <a:sym typeface="Arial"/>
                        </a:rPr>
                        <a:t>Experiments</a:t>
                      </a:r>
                    </a:p>
                  </a:txBody>
                  <a:tcPr marL="88900" marR="88900" marT="88900" marB="8890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003249"/>
                          </a:solidFill>
                          <a:sym typeface="Arial"/>
                        </a:rPr>
                        <a:t>Architecture</a:t>
                      </a:r>
                    </a:p>
                  </a:txBody>
                  <a:tcPr marL="88900" marR="88900" marT="88900" marB="8890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003249"/>
                          </a:solidFill>
                          <a:sym typeface="Arial"/>
                        </a:rPr>
                        <a:t>Patch size</a:t>
                      </a:r>
                    </a:p>
                  </a:txBody>
                  <a:tcPr marL="88900" marR="88900" marT="88900" marB="88900" anchor="t" anchorCtr="0" horzOverflow="overflow"/>
                </a:tc>
              </a:tr>
              <a:tr h="254000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003249"/>
                          </a:solidFill>
                          <a:sym typeface="Arial"/>
                        </a:rPr>
                        <a:t>1</a:t>
                      </a:r>
                    </a:p>
                  </a:txBody>
                  <a:tcPr marL="88900" marR="88900" marT="88900" marB="889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003249"/>
                          </a:solidFill>
                          <a:sym typeface="Arial"/>
                        </a:rPr>
                        <a:t>ViT Base</a:t>
                      </a:r>
                    </a:p>
                  </a:txBody>
                  <a:tcPr marL="88900" marR="88900" marT="88900" marB="88900" anchor="t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003249"/>
                          </a:solidFill>
                          <a:sym typeface="Arial"/>
                        </a:rPr>
                        <a:t>16</a:t>
                      </a:r>
                    </a:p>
                  </a:txBody>
                  <a:tcPr marL="88900" marR="88900" marT="88900" marB="88900" anchor="t" anchorCtr="0" horzOverflow="overflow"/>
                </a:tc>
              </a:tr>
              <a:tr h="254000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003249"/>
                          </a:solidFill>
                          <a:sym typeface="Arial"/>
                        </a:rPr>
                        <a:t>2</a:t>
                      </a:r>
                    </a:p>
                  </a:txBody>
                  <a:tcPr marL="88900" marR="88900" marT="88900" marB="889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003249"/>
                          </a:solidFill>
                          <a:sym typeface="Arial"/>
                        </a:rPr>
                        <a:t>ViT Base</a:t>
                      </a:r>
                    </a:p>
                  </a:txBody>
                  <a:tcPr marL="88900" marR="88900" marT="88900" marB="88900" anchor="t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003249"/>
                          </a:solidFill>
                          <a:sym typeface="Arial"/>
                        </a:rPr>
                        <a:t>8</a:t>
                      </a:r>
                    </a:p>
                  </a:txBody>
                  <a:tcPr marL="88900" marR="88900" marT="88900" marB="88900" anchor="t" anchorCtr="0" horzOverflow="overflow"/>
                </a:tc>
              </a:tr>
              <a:tr h="254000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003249"/>
                          </a:solidFill>
                          <a:sym typeface="Arial"/>
                        </a:rPr>
                        <a:t>3</a:t>
                      </a:r>
                    </a:p>
                  </a:txBody>
                  <a:tcPr marL="88900" marR="88900" marT="88900" marB="889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003249"/>
                          </a:solidFill>
                          <a:sym typeface="Arial"/>
                        </a:rPr>
                        <a:t>ViT Small</a:t>
                      </a:r>
                    </a:p>
                  </a:txBody>
                  <a:tcPr marL="88900" marR="88900" marT="88900" marB="88900" anchor="t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003249"/>
                          </a:solidFill>
                          <a:sym typeface="Arial"/>
                        </a:rPr>
                        <a:t>8</a:t>
                      </a:r>
                    </a:p>
                  </a:txBody>
                  <a:tcPr marL="88900" marR="88900" marT="88900" marB="88900" anchor="t" anchorCtr="0" horzOverflow="overflow"/>
                </a:tc>
              </a:tr>
            </a:tbl>
          </a:graphicData>
        </a:graphic>
      </p:graphicFrame>
      <p:sp>
        <p:nvSpPr>
          <p:cNvPr id="104" name="Text"/>
          <p:cNvSpPr txBox="1"/>
          <p:nvPr/>
        </p:nvSpPr>
        <p:spPr>
          <a:xfrm>
            <a:off x="2358250" y="3023034"/>
            <a:ext cx="14224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 </a:t>
            </a:r>
          </a:p>
        </p:txBody>
      </p:sp>
      <p:sp>
        <p:nvSpPr>
          <p:cNvPr id="105" name="Epochs: 200…"/>
          <p:cNvSpPr txBox="1"/>
          <p:nvPr/>
        </p:nvSpPr>
        <p:spPr>
          <a:xfrm>
            <a:off x="8931329" y="1341774"/>
            <a:ext cx="2561169" cy="172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2000">
                <a:solidFill>
                  <a:srgbClr val="000000"/>
                </a:solidFill>
              </a:defRPr>
            </a:pPr>
            <a:r>
              <a:t>Epochs: 200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defRPr sz="2000">
                <a:solidFill>
                  <a:srgbClr val="000000"/>
                </a:solidFill>
              </a:defRPr>
            </a:pPr>
            <a:r>
              <a:t>Learning Rate: 1.5e-4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defRPr sz="2000">
                <a:solidFill>
                  <a:srgbClr val="000000"/>
                </a:solidFill>
              </a:defRPr>
            </a:pPr>
            <a:r>
              <a:t>Masking Ratio: 0.75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defRPr sz="2000">
                <a:solidFill>
                  <a:srgbClr val="000000"/>
                </a:solidFill>
              </a:defRPr>
            </a:pPr>
            <a:r>
              <a:t>Image size: 128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defRPr sz="2000">
                <a:solidFill>
                  <a:srgbClr val="000000"/>
                </a:solidFill>
              </a:defRPr>
            </a:pPr>
            <a:r>
              <a:t>Time encoding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106" name="unknown.png" descr="unknow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977" y="3400241"/>
            <a:ext cx="5450965" cy="2861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rcRect l="25415" t="0" r="31142" b="9744"/>
          <a:stretch>
            <a:fillRect/>
          </a:stretch>
        </p:blipFill>
        <p:spPr>
          <a:xfrm>
            <a:off x="7988774" y="3200705"/>
            <a:ext cx="3038241" cy="355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83" descr="Picture 83"/>
          <p:cNvPicPr>
            <a:picLocks noChangeAspect="1"/>
          </p:cNvPicPr>
          <p:nvPr/>
        </p:nvPicPr>
        <p:blipFill>
          <a:blip r:embed="rId4">
            <a:extLst/>
          </a:blip>
          <a:srcRect l="75016" t="0" r="0" b="0"/>
          <a:stretch>
            <a:fillRect/>
          </a:stretch>
        </p:blipFill>
        <p:spPr>
          <a:xfrm>
            <a:off x="11459417" y="6041574"/>
            <a:ext cx="739257" cy="762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icture 83" descr="Picture 83"/>
          <p:cNvPicPr>
            <a:picLocks noChangeAspect="1"/>
          </p:cNvPicPr>
          <p:nvPr/>
        </p:nvPicPr>
        <p:blipFill>
          <a:blip r:embed="rId4">
            <a:extLst/>
          </a:blip>
          <a:srcRect l="0" t="32439" r="84583" b="0"/>
          <a:stretch>
            <a:fillRect/>
          </a:stretch>
        </p:blipFill>
        <p:spPr>
          <a:xfrm>
            <a:off x="10908731" y="6102127"/>
            <a:ext cx="561974" cy="634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/>
          <p:nvPr>
            <p:ph type="sldNum" sz="quarter" idx="2"/>
          </p:nvPr>
        </p:nvSpPr>
        <p:spPr>
          <a:xfrm>
            <a:off x="8229304" y="6500645"/>
            <a:ext cx="158032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2" name="Finetu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Finetuning</a:t>
            </a:r>
          </a:p>
        </p:txBody>
      </p:sp>
      <p:sp>
        <p:nvSpPr>
          <p:cNvPr id="113" name="Classes grouping: EarthCARE AC-TC target classifications gives 35 classes - not all relevant to clouds…"/>
          <p:cNvSpPr txBox="1"/>
          <p:nvPr>
            <p:ph type="body" idx="1"/>
          </p:nvPr>
        </p:nvSpPr>
        <p:spPr>
          <a:xfrm>
            <a:off x="207035" y="1331486"/>
            <a:ext cx="11764800" cy="5231310"/>
          </a:xfrm>
          <a:prstGeom prst="rect">
            <a:avLst/>
          </a:prstGeom>
        </p:spPr>
        <p:txBody>
          <a:bodyPr/>
          <a:lstStyle/>
          <a:p>
            <a:pPr defTabSz="868680">
              <a:defRPr sz="1710"/>
            </a:pPr>
            <a:r>
              <a:rPr u="sng"/>
              <a:t>Classes grouping</a:t>
            </a:r>
            <a:r>
              <a:t>: EarthCARE AC-TC target classifications</a:t>
            </a:r>
            <a:r>
              <a:rPr>
                <a:solidFill>
                  <a:srgbClr val="6C6C6C"/>
                </a:solidFill>
              </a:rPr>
              <a:t> </a:t>
            </a:r>
            <a:r>
              <a:t>gives 35 classes - not all relevant to clouds </a:t>
            </a:r>
            <a:endParaRPr sz="114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marL="358933" indent="-226218" defTabSz="868680">
              <a:buClr>
                <a:srgbClr val="595959"/>
              </a:buClr>
              <a:buSzPct val="100000"/>
              <a:buFont typeface="Arial"/>
              <a:buChar char="•"/>
              <a:defRPr sz="1710"/>
            </a:pPr>
            <a:r>
              <a:t>Tried 3 different groupings created based on classes imbalance and no precipitation distinction</a:t>
            </a:r>
          </a:p>
          <a:p>
            <a:pPr defTabSz="868680">
              <a:defRPr sz="1710"/>
            </a:pPr>
          </a:p>
          <a:p>
            <a:pPr defTabSz="868680">
              <a:defRPr sz="1710"/>
            </a:pPr>
            <a:r>
              <a:rPr u="sng"/>
              <a:t>Architectures</a:t>
            </a:r>
            <a:r>
              <a:t>: 2 different finetuning architectures, one with only 2 layers and one with more layers and skip connections </a:t>
            </a:r>
            <a:endParaRPr sz="114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defTabSz="868680">
              <a:defRPr sz="1710"/>
            </a:pPr>
          </a:p>
          <a:p>
            <a:pPr defTabSz="868680">
              <a:defRPr sz="1710"/>
            </a:pPr>
            <a:r>
              <a:rPr u="sng"/>
              <a:t>Class weights</a:t>
            </a:r>
            <a:r>
              <a:t>: Major class imbalance on certain cloud types addressed with various class weights</a:t>
            </a:r>
            <a:endParaRPr sz="114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defTabSz="868680">
              <a:defRPr sz="1710"/>
            </a:pPr>
          </a:p>
          <a:p>
            <a:pPr defTabSz="868680">
              <a:defRPr sz="1710"/>
            </a:pPr>
            <a:r>
              <a:rPr u="sng"/>
              <a:t>Loss functions:</a:t>
            </a:r>
            <a:r>
              <a:t> 10 different ways to train our network and make it learn the difficult patterns</a:t>
            </a:r>
          </a:p>
          <a:p>
            <a:pPr lvl="1" marL="533400" indent="-171449" defTabSz="868680">
              <a:buSzPct val="100000"/>
              <a:buChar char="•"/>
              <a:defRPr sz="1710"/>
            </a:pPr>
            <a:r>
              <a:t>Cross-Entropy Loss: compares predicted </a:t>
            </a:r>
            <a:r>
              <a:rPr b="1"/>
              <a:t>probabilities</a:t>
            </a:r>
            <a:r>
              <a:t> with the true class labels.</a:t>
            </a:r>
          </a:p>
          <a:p>
            <a:pPr lvl="1" marL="533400" indent="-171449" defTabSz="868680">
              <a:buSzPct val="100000"/>
              <a:buChar char="•"/>
              <a:defRPr sz="1710"/>
            </a:pPr>
            <a:r>
              <a:t>Dice Loss: optimizes </a:t>
            </a:r>
            <a:r>
              <a:rPr b="1"/>
              <a:t>overlap</a:t>
            </a:r>
            <a:r>
              <a:t> between prediction and ground truth</a:t>
            </a:r>
          </a:p>
          <a:p>
            <a:pPr lvl="1" marL="533400" indent="-171449" defTabSz="868680">
              <a:buSzPct val="100000"/>
              <a:buChar char="•"/>
              <a:defRPr sz="1710"/>
            </a:pPr>
            <a:r>
              <a:t>Tversky Loss: weights false positives and false negatives differently, making it useful for </a:t>
            </a:r>
            <a:r>
              <a:rPr b="1"/>
              <a:t>imbalanced segmentation</a:t>
            </a:r>
            <a:r>
              <a:t> tasks.</a:t>
            </a:r>
          </a:p>
          <a:p>
            <a:pPr lvl="1" marL="533400" indent="-171449" defTabSz="868680">
              <a:buSzPct val="100000"/>
              <a:buChar char="•"/>
              <a:defRPr sz="1710"/>
            </a:pPr>
            <a:r>
              <a:t>Focal Loss: Focuses training on </a:t>
            </a:r>
            <a:r>
              <a:rPr b="1"/>
              <a:t>hard-to-classify examples</a:t>
            </a:r>
            <a:r>
              <a:t> helping improve performance on minority or </a:t>
            </a:r>
            <a:r>
              <a:rPr b="1"/>
              <a:t>difficult classes</a:t>
            </a:r>
            <a:r>
              <a:t>.</a:t>
            </a:r>
            <a:endParaRPr sz="114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114" name="Picture 83" descr="Picture 83"/>
          <p:cNvPicPr>
            <a:picLocks noChangeAspect="1"/>
          </p:cNvPicPr>
          <p:nvPr/>
        </p:nvPicPr>
        <p:blipFill>
          <a:blip r:embed="rId2">
            <a:extLst/>
          </a:blip>
          <a:srcRect l="75016" t="0" r="0" b="0"/>
          <a:stretch>
            <a:fillRect/>
          </a:stretch>
        </p:blipFill>
        <p:spPr>
          <a:xfrm>
            <a:off x="11408617" y="6041574"/>
            <a:ext cx="739257" cy="762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83" descr="Picture 83"/>
          <p:cNvPicPr>
            <a:picLocks noChangeAspect="1"/>
          </p:cNvPicPr>
          <p:nvPr/>
        </p:nvPicPr>
        <p:blipFill>
          <a:blip r:embed="rId2">
            <a:extLst/>
          </a:blip>
          <a:srcRect l="0" t="32439" r="84583" b="0"/>
          <a:stretch>
            <a:fillRect/>
          </a:stretch>
        </p:blipFill>
        <p:spPr>
          <a:xfrm>
            <a:off x="10857931" y="6102127"/>
            <a:ext cx="561974" cy="634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8229304" y="6500645"/>
            <a:ext cx="158032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8" name="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Results</a:t>
            </a:r>
          </a:p>
        </p:txBody>
      </p:sp>
      <p:pic>
        <p:nvPicPr>
          <p:cNvPr id="119" name="W&amp;B Chart 07_06_2026, 21_00_02.png" descr="W&amp;B Chart 07_06_2026, 21_00_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473" y="1291814"/>
            <a:ext cx="4924292" cy="2586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W&amp;B Chart 07_06_2026, 21_01_38.png" descr="W&amp;B Chart 07_06_2026, 21_01_3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77605" y="1222548"/>
            <a:ext cx="5188003" cy="2725343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Validation"/>
          <p:cNvSpPr txBox="1"/>
          <p:nvPr/>
        </p:nvSpPr>
        <p:spPr>
          <a:xfrm>
            <a:off x="5128101" y="1172981"/>
            <a:ext cx="109120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19000"/>
              </a:lnSpc>
              <a:spcBef>
                <a:spcPts val="400"/>
              </a:spcBef>
              <a:defRPr>
                <a:solidFill>
                  <a:srgbClr val="8197A6"/>
                </a:solidFill>
              </a:defRPr>
            </a:lvl1pPr>
          </a:lstStyle>
          <a:p>
            <a:pPr/>
            <a:r>
              <a:t>Validation</a:t>
            </a:r>
          </a:p>
        </p:txBody>
      </p:sp>
      <p:sp>
        <p:nvSpPr>
          <p:cNvPr id="122" name="Test"/>
          <p:cNvSpPr txBox="1"/>
          <p:nvPr/>
        </p:nvSpPr>
        <p:spPr>
          <a:xfrm>
            <a:off x="5128101" y="3583206"/>
            <a:ext cx="52339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19000"/>
              </a:lnSpc>
              <a:spcBef>
                <a:spcPts val="400"/>
              </a:spcBef>
              <a:defRPr>
                <a:solidFill>
                  <a:srgbClr val="8197A6"/>
                </a:solidFill>
              </a:defRPr>
            </a:lvl1pPr>
          </a:lstStyle>
          <a:p>
            <a:pPr/>
            <a:r>
              <a:t>Test</a:t>
            </a:r>
          </a:p>
        </p:txBody>
      </p:sp>
      <p:pic>
        <p:nvPicPr>
          <p:cNvPr id="123" name="Picture 83" descr="Picture 83"/>
          <p:cNvPicPr>
            <a:picLocks noChangeAspect="1"/>
          </p:cNvPicPr>
          <p:nvPr/>
        </p:nvPicPr>
        <p:blipFill>
          <a:blip r:embed="rId4">
            <a:extLst/>
          </a:blip>
          <a:srcRect l="75016" t="0" r="0" b="0"/>
          <a:stretch>
            <a:fillRect/>
          </a:stretch>
        </p:blipFill>
        <p:spPr>
          <a:xfrm>
            <a:off x="11408617" y="6041574"/>
            <a:ext cx="739257" cy="762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83" descr="Picture 83"/>
          <p:cNvPicPr>
            <a:picLocks noChangeAspect="1"/>
          </p:cNvPicPr>
          <p:nvPr/>
        </p:nvPicPr>
        <p:blipFill>
          <a:blip r:embed="rId4">
            <a:extLst/>
          </a:blip>
          <a:srcRect l="0" t="32439" r="84583" b="0"/>
          <a:stretch>
            <a:fillRect/>
          </a:stretch>
        </p:blipFill>
        <p:spPr>
          <a:xfrm>
            <a:off x="10857931" y="6102127"/>
            <a:ext cx="561974" cy="634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Screenshot 2026-06-08 at 9.27.15 AM.png" descr="Screenshot 2026-06-08 at 9.27.15 AM.png"/>
          <p:cNvPicPr>
            <a:picLocks noChangeAspect="1"/>
          </p:cNvPicPr>
          <p:nvPr/>
        </p:nvPicPr>
        <p:blipFill>
          <a:blip r:embed="rId5">
            <a:extLst/>
          </a:blip>
          <a:srcRect l="0" t="0" r="50432" b="8848"/>
          <a:stretch>
            <a:fillRect/>
          </a:stretch>
        </p:blipFill>
        <p:spPr>
          <a:xfrm>
            <a:off x="1507323" y="3926485"/>
            <a:ext cx="2820732" cy="2529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Screenshot 2026-06-08 at 9.27.15 AM.png" descr="Screenshot 2026-06-08 at 9.27.15 AM.png"/>
          <p:cNvPicPr>
            <a:picLocks noChangeAspect="1"/>
          </p:cNvPicPr>
          <p:nvPr/>
        </p:nvPicPr>
        <p:blipFill>
          <a:blip r:embed="rId5">
            <a:extLst/>
          </a:blip>
          <a:srcRect l="50605" t="0" r="0" b="8848"/>
          <a:stretch>
            <a:fillRect/>
          </a:stretch>
        </p:blipFill>
        <p:spPr>
          <a:xfrm>
            <a:off x="7077970" y="3961117"/>
            <a:ext cx="2810916" cy="2529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8229304" y="6500645"/>
            <a:ext cx="158032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9" name="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Results</a:t>
            </a:r>
          </a:p>
        </p:txBody>
      </p:sp>
      <p:pic>
        <p:nvPicPr>
          <p:cNvPr id="130" name="im34.png" descr="im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33" y="2183401"/>
            <a:ext cx="11955004" cy="2717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83" descr="Picture 83"/>
          <p:cNvPicPr>
            <a:picLocks noChangeAspect="1"/>
          </p:cNvPicPr>
          <p:nvPr/>
        </p:nvPicPr>
        <p:blipFill>
          <a:blip r:embed="rId3">
            <a:extLst/>
          </a:blip>
          <a:srcRect l="75016" t="0" r="0" b="0"/>
          <a:stretch>
            <a:fillRect/>
          </a:stretch>
        </p:blipFill>
        <p:spPr>
          <a:xfrm>
            <a:off x="11408617" y="6041574"/>
            <a:ext cx="739257" cy="762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83" descr="Picture 83"/>
          <p:cNvPicPr>
            <a:picLocks noChangeAspect="1"/>
          </p:cNvPicPr>
          <p:nvPr/>
        </p:nvPicPr>
        <p:blipFill>
          <a:blip r:embed="rId3">
            <a:extLst/>
          </a:blip>
          <a:srcRect l="0" t="32439" r="84583" b="0"/>
          <a:stretch>
            <a:fillRect/>
          </a:stretch>
        </p:blipFill>
        <p:spPr>
          <a:xfrm>
            <a:off x="10857931" y="6102127"/>
            <a:ext cx="561974" cy="634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ESA_Presentation_DARK">
  <a:themeElements>
    <a:clrScheme name="ESA_Presentation_DARK">
      <a:dk1>
        <a:srgbClr val="003249"/>
      </a:dk1>
      <a:lt1>
        <a:srgbClr val="FEFFFF"/>
      </a:lt1>
      <a:dk2>
        <a:srgbClr val="A7A7A7"/>
      </a:dk2>
      <a:lt2>
        <a:srgbClr val="53535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0000FF"/>
      </a:hlink>
      <a:folHlink>
        <a:srgbClr val="FF00FF"/>
      </a:folHlink>
    </a:clrScheme>
    <a:fontScheme name="ESA_Presentation_DARK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ESA_Presentation_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24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24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SA_Presentation_DARK">
  <a:themeElements>
    <a:clrScheme name="ESA_Presentation_DAR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0000FF"/>
      </a:hlink>
      <a:folHlink>
        <a:srgbClr val="FF00FF"/>
      </a:folHlink>
    </a:clrScheme>
    <a:fontScheme name="ESA_Presentation_DARK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ESA_Presentation_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24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24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